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547" r:id="rId3"/>
    <p:sldId id="672" r:id="rId4"/>
    <p:sldId id="673" r:id="rId5"/>
    <p:sldId id="674" r:id="rId6"/>
    <p:sldId id="675" r:id="rId7"/>
    <p:sldId id="676" r:id="rId8"/>
    <p:sldId id="677" r:id="rId9"/>
    <p:sldId id="678" r:id="rId10"/>
    <p:sldId id="679" r:id="rId11"/>
    <p:sldId id="680" r:id="rId12"/>
    <p:sldId id="681" r:id="rId13"/>
    <p:sldId id="682" r:id="rId14"/>
    <p:sldId id="683" r:id="rId15"/>
    <p:sldId id="684" r:id="rId16"/>
    <p:sldId id="685" r:id="rId17"/>
    <p:sldId id="686" r:id="rId18"/>
    <p:sldId id="687" r:id="rId19"/>
    <p:sldId id="688" r:id="rId20"/>
    <p:sldId id="689" r:id="rId21"/>
    <p:sldId id="690" r:id="rId22"/>
    <p:sldId id="691" r:id="rId23"/>
    <p:sldId id="692" r:id="rId24"/>
    <p:sldId id="693" r:id="rId25"/>
    <p:sldId id="694" r:id="rId26"/>
    <p:sldId id="695" r:id="rId27"/>
    <p:sldId id="696" r:id="rId28"/>
    <p:sldId id="697" r:id="rId29"/>
    <p:sldId id="698" r:id="rId30"/>
    <p:sldId id="699" r:id="rId31"/>
    <p:sldId id="700" r:id="rId32"/>
    <p:sldId id="701" r:id="rId33"/>
    <p:sldId id="702" r:id="rId34"/>
    <p:sldId id="703" r:id="rId35"/>
    <p:sldId id="704" r:id="rId36"/>
    <p:sldId id="705" r:id="rId37"/>
    <p:sldId id="706" r:id="rId38"/>
    <p:sldId id="707" r:id="rId39"/>
    <p:sldId id="708" r:id="rId40"/>
    <p:sldId id="709" r:id="rId41"/>
    <p:sldId id="723" r:id="rId42"/>
    <p:sldId id="724" r:id="rId43"/>
    <p:sldId id="722" r:id="rId44"/>
    <p:sldId id="721" r:id="rId45"/>
    <p:sldId id="725" r:id="rId46"/>
    <p:sldId id="710" r:id="rId47"/>
    <p:sldId id="711" r:id="rId48"/>
    <p:sldId id="712" r:id="rId49"/>
    <p:sldId id="713" r:id="rId50"/>
    <p:sldId id="714" r:id="rId51"/>
    <p:sldId id="715" r:id="rId52"/>
    <p:sldId id="716" r:id="rId53"/>
    <p:sldId id="717" r:id="rId54"/>
    <p:sldId id="718" r:id="rId5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91800" autoAdjust="0"/>
  </p:normalViewPr>
  <p:slideViewPr>
    <p:cSldViewPr>
      <p:cViewPr varScale="1">
        <p:scale>
          <a:sx n="59" d="100"/>
          <a:sy n="59" d="100"/>
        </p:scale>
        <p:origin x="636" y="3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11" Type="http://schemas.openxmlformats.org/officeDocument/2006/relationships/image" Target="../media/image56.wmf"/><Relationship Id="rId5" Type="http://schemas.openxmlformats.org/officeDocument/2006/relationships/image" Target="../media/image64.wmf"/><Relationship Id="rId10" Type="http://schemas.openxmlformats.org/officeDocument/2006/relationships/image" Target="../media/image69.wmf"/><Relationship Id="rId4" Type="http://schemas.openxmlformats.org/officeDocument/2006/relationships/image" Target="../media/image63.wmf"/><Relationship Id="rId9"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5" Type="http://schemas.openxmlformats.org/officeDocument/2006/relationships/image" Target="../media/image74.wmf"/><Relationship Id="rId4"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6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5.wmf"/><Relationship Id="rId7" Type="http://schemas.openxmlformats.org/officeDocument/2006/relationships/image" Target="../media/image27.wmf"/><Relationship Id="rId2" Type="http://schemas.openxmlformats.org/officeDocument/2006/relationships/image" Target="../media/image44.wmf"/><Relationship Id="rId1" Type="http://schemas.openxmlformats.org/officeDocument/2006/relationships/image" Target="../media/image42.wmf"/><Relationship Id="rId6" Type="http://schemas.openxmlformats.org/officeDocument/2006/relationships/image" Target="../media/image26.wmf"/><Relationship Id="rId5" Type="http://schemas.openxmlformats.org/officeDocument/2006/relationships/image" Target="../media/image28.wmf"/><Relationship Id="rId4" Type="http://schemas.openxmlformats.org/officeDocument/2006/relationships/image" Target="../media/image29.wmf"/><Relationship Id="rId9" Type="http://schemas.openxmlformats.org/officeDocument/2006/relationships/image" Target="../media/image4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65.wmf"/><Relationship Id="rId1" Type="http://schemas.openxmlformats.org/officeDocument/2006/relationships/image" Target="../media/image6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5" Type="http://schemas.openxmlformats.org/officeDocument/2006/relationships/image" Target="../media/image94.wmf"/><Relationship Id="rId4" Type="http://schemas.openxmlformats.org/officeDocument/2006/relationships/image" Target="../media/image93.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2.wmf"/><Relationship Id="rId4"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5" Type="http://schemas.openxmlformats.org/officeDocument/2006/relationships/image" Target="../media/image29.wmf"/><Relationship Id="rId4"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26.wmf"/><Relationship Id="rId7" Type="http://schemas.openxmlformats.org/officeDocument/2006/relationships/image" Target="../media/image45.wmf"/><Relationship Id="rId2" Type="http://schemas.openxmlformats.org/officeDocument/2006/relationships/image" Target="../media/image28.wmf"/><Relationship Id="rId1" Type="http://schemas.openxmlformats.org/officeDocument/2006/relationships/image" Target="../media/image29.wmf"/><Relationship Id="rId6" Type="http://schemas.openxmlformats.org/officeDocument/2006/relationships/image" Target="../media/image44.wmf"/><Relationship Id="rId5" Type="http://schemas.openxmlformats.org/officeDocument/2006/relationships/image" Target="../media/image42.wmf"/><Relationship Id="rId4" Type="http://schemas.openxmlformats.org/officeDocument/2006/relationships/image" Target="../media/image27.wmf"/><Relationship Id="rId9"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675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78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75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75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675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3DC468BA-7187-491F-AEF0-8308CAC0BF9D}" type="slidenum">
              <a:rPr lang="en-US" altLang="zh-CN"/>
              <a:pPr>
                <a:defRPr/>
              </a:pPr>
              <a:t>‹#›</a:t>
            </a:fld>
            <a:endParaRPr lang="en-US" altLang="zh-CN"/>
          </a:p>
        </p:txBody>
      </p:sp>
    </p:spTree>
    <p:extLst>
      <p:ext uri="{BB962C8B-B14F-4D97-AF65-F5344CB8AC3E}">
        <p14:creationId xmlns:p14="http://schemas.microsoft.com/office/powerpoint/2010/main" val="11432819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807CC33-A6A4-4F33-B7CB-F24C2042C70A}" type="slidenum">
              <a:rPr lang="en-US" altLang="zh-CN" smtClean="0"/>
              <a:pPr eaLnBrk="1" hangingPunct="1"/>
              <a:t>1</a:t>
            </a:fld>
            <a:endParaRPr lang="en-US" altLang="zh-CN"/>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625854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87382C-063E-48BF-BA93-4A2957EE4EE3}" type="slidenum">
              <a:rPr lang="en-US" altLang="zh-CN"/>
              <a:pPr eaLnBrk="1" hangingPunct="1"/>
              <a:t>14</a:t>
            </a:fld>
            <a:endParaRPr lang="en-US" altLang="zh-CN"/>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97359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0A6425-3B8F-4437-89EE-8DF69746D7DD}" type="slidenum">
              <a:rPr lang="en-US" altLang="zh-CN"/>
              <a:pPr eaLnBrk="1" hangingPunct="1"/>
              <a:t>15</a:t>
            </a:fld>
            <a:endParaRPr lang="en-US" altLang="zh-CN"/>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18317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4324352-0832-4108-92B9-4E05827B016B}" type="slidenum">
              <a:rPr lang="en-US" altLang="zh-CN"/>
              <a:pPr eaLnBrk="1" hangingPunct="1"/>
              <a:t>16</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04635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EF09863-39A5-460F-B8EA-EF1F62380BB2}" type="slidenum">
              <a:rPr lang="en-US" altLang="zh-CN"/>
              <a:pPr eaLnBrk="1" hangingPunct="1"/>
              <a:t>17</a:t>
            </a:fld>
            <a:endParaRPr lang="en-US" altLang="zh-CN"/>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40488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A770891-1017-48B9-95B1-92A159819397}" type="slidenum">
              <a:rPr lang="en-US" altLang="zh-CN"/>
              <a:pPr eaLnBrk="1" hangingPunct="1"/>
              <a:t>18</a:t>
            </a:fld>
            <a:endParaRPr lang="en-US" altLang="zh-CN"/>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0053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854D7CE-5B1F-41CF-829D-86E2694BBBB9}" type="slidenum">
              <a:rPr lang="en-US" altLang="zh-CN"/>
              <a:pPr eaLnBrk="1" hangingPunct="1"/>
              <a:t>19</a:t>
            </a:fld>
            <a:endParaRPr lang="en-US" altLang="zh-CN"/>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91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DE28DC9-AEA2-445C-A0F8-7FD34E64ABBC}" type="slidenum">
              <a:rPr lang="en-US" altLang="zh-CN"/>
              <a:pPr eaLnBrk="1" hangingPunct="1"/>
              <a:t>20</a:t>
            </a:fld>
            <a:endParaRPr lang="en-US" altLang="zh-CN"/>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19485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0E4086D-8222-4C71-BC3F-C91BD6E214E7}" type="slidenum">
              <a:rPr lang="en-US" altLang="zh-CN"/>
              <a:pPr eaLnBrk="1" hangingPunct="1"/>
              <a:t>21</a:t>
            </a:fld>
            <a:endParaRPr lang="en-US" altLang="zh-CN"/>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03138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3E5EBE8-B3A2-4C1A-B54A-2654B92AD351}" type="slidenum">
              <a:rPr lang="en-US" altLang="zh-CN"/>
              <a:pPr eaLnBrk="1" hangingPunct="1"/>
              <a:t>22</a:t>
            </a:fld>
            <a:endParaRPr lang="en-US" altLang="zh-CN"/>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17481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668EF3-5178-4527-A656-B9739A37B66C}" type="slidenum">
              <a:rPr lang="en-US" altLang="zh-CN"/>
              <a:pPr eaLnBrk="1" hangingPunct="1"/>
              <a:t>23</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1394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47172F2-5B7F-46FF-BD5E-46F015EBA543}" type="slidenum">
              <a:rPr lang="en-US" altLang="zh-CN"/>
              <a:pPr eaLnBrk="1" hangingPunct="1"/>
              <a:t>2</a:t>
            </a:fld>
            <a:endParaRPr lang="en-US" altLang="zh-CN"/>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45967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F26EA6B-3FFE-4027-8BD2-7039B20E428F}" type="slidenum">
              <a:rPr lang="en-US" altLang="zh-CN"/>
              <a:pPr eaLnBrk="1" hangingPunct="1"/>
              <a:t>24</a:t>
            </a:fld>
            <a:endParaRPr lang="en-US" altLang="zh-CN"/>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71440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C786D41-7D76-4057-B2F6-89E8519741C4}" type="slidenum">
              <a:rPr lang="en-US" altLang="zh-CN"/>
              <a:pPr eaLnBrk="1" hangingPunct="1"/>
              <a:t>25</a:t>
            </a:fld>
            <a:endParaRPr lang="en-US" altLang="zh-CN"/>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73969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746BCD5-1041-4387-8B9A-BF89689D1E03}" type="slidenum">
              <a:rPr lang="en-US" altLang="zh-CN"/>
              <a:pPr eaLnBrk="1" hangingPunct="1"/>
              <a:t>26</a:t>
            </a:fld>
            <a:endParaRPr lang="en-US" altLang="zh-CN"/>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039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299DE36-5BCA-4321-A36F-4C70052749DA}" type="slidenum">
              <a:rPr lang="en-US" altLang="zh-CN"/>
              <a:pPr eaLnBrk="1" hangingPunct="1"/>
              <a:t>27</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56042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0DAD65-0454-47DB-8760-59683F7B1CF4}" type="slidenum">
              <a:rPr lang="en-US" altLang="zh-CN"/>
              <a:pPr eaLnBrk="1" hangingPunct="1"/>
              <a:t>28</a:t>
            </a:fld>
            <a:endParaRPr lang="en-US" altLang="zh-CN"/>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73848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E837B0B-9847-48C0-9ACA-39C63FC23419}" type="slidenum">
              <a:rPr lang="en-US" altLang="zh-CN"/>
              <a:pPr eaLnBrk="1" hangingPunct="1"/>
              <a:t>29</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61810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A59377C-3F0A-4325-BE84-4DF28A138E9D}" type="slidenum">
              <a:rPr lang="en-US" altLang="zh-CN"/>
              <a:pPr eaLnBrk="1" hangingPunct="1"/>
              <a:t>30</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69490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D8F62AB-AE70-4C68-A49F-EB10068D50E4}" type="slidenum">
              <a:rPr lang="en-US" altLang="zh-CN"/>
              <a:pPr eaLnBrk="1" hangingPunct="1"/>
              <a:t>31</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69840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2C3573D-6E1F-42A4-8055-07439F746786}" type="slidenum">
              <a:rPr lang="en-US" altLang="zh-CN"/>
              <a:pPr eaLnBrk="1" hangingPunct="1"/>
              <a:t>32</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7415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79544C-A946-4E36-8070-B157A2529C7B}" type="slidenum">
              <a:rPr lang="en-US" altLang="zh-CN"/>
              <a:pPr eaLnBrk="1" hangingPunct="1"/>
              <a:t>33</a:t>
            </a:fld>
            <a:endParaRPr lang="en-US" altLang="zh-CN"/>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17286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AC88839-5A7F-431F-AE95-A348E2311C29}" type="slidenum">
              <a:rPr lang="en-US" altLang="zh-CN"/>
              <a:pPr eaLnBrk="1" hangingPunct="1"/>
              <a:t>7</a:t>
            </a:fld>
            <a:endParaRPr lang="en-US" altLang="zh-CN"/>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86036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BD1CBD-9F06-4C3F-9AC5-5B5A174795BD}" type="slidenum">
              <a:rPr lang="en-US" altLang="zh-CN"/>
              <a:pPr eaLnBrk="1" hangingPunct="1"/>
              <a:t>34</a:t>
            </a:fld>
            <a:endParaRPr lang="en-US" altLang="zh-CN"/>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38132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AE0B2E9-55F7-4418-B6FB-508A421BE1F8}" type="slidenum">
              <a:rPr lang="en-US" altLang="zh-CN"/>
              <a:pPr eaLnBrk="1" hangingPunct="1"/>
              <a:t>35</a:t>
            </a:fld>
            <a:endParaRPr lang="en-US" altLang="zh-CN"/>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84254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943346-7C4F-49B1-A9D5-766EA68B6834}" type="slidenum">
              <a:rPr lang="en-US" altLang="zh-CN"/>
              <a:pPr eaLnBrk="1" hangingPunct="1"/>
              <a:t>36</a:t>
            </a:fld>
            <a:endParaRPr lang="en-US" altLang="zh-CN"/>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65602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EACC6CE-D191-475F-9CDB-A2D13AC08BAC}" type="slidenum">
              <a:rPr lang="en-US" altLang="zh-CN"/>
              <a:pPr eaLnBrk="1" hangingPunct="1"/>
              <a:t>37</a:t>
            </a:fld>
            <a:endParaRPr lang="en-US" altLang="zh-CN"/>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82147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AE5EA22-EE57-453B-A435-81B0B2D3B1C3}" type="slidenum">
              <a:rPr lang="en-US" altLang="zh-CN"/>
              <a:pPr eaLnBrk="1" hangingPunct="1"/>
              <a:t>38</a:t>
            </a:fld>
            <a:endParaRPr lang="en-US" altLang="zh-CN"/>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13855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D4E7657-4BF1-4D9F-984D-C54FEC769393}" type="slidenum">
              <a:rPr lang="en-US" altLang="zh-CN"/>
              <a:pPr eaLnBrk="1" hangingPunct="1"/>
              <a:t>39</a:t>
            </a:fld>
            <a:endParaRPr lang="en-US"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13337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62C44D-BC2F-4D31-996E-4B7162E01D48}" type="slidenum">
              <a:rPr lang="en-US" altLang="zh-CN"/>
              <a:pPr eaLnBrk="1" hangingPunct="1"/>
              <a:t>40</a:t>
            </a:fld>
            <a:endParaRPr lang="en-US" altLang="zh-CN"/>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21183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r"/>
            <a:fld id="{0D5FD17E-3019-48CA-B91F-A576751D47F4}" type="slidenum">
              <a:rPr lang="zh-CN" altLang="en-US"/>
              <a:pPr algn="r"/>
              <a:t>46</a:t>
            </a:fld>
            <a:endParaRPr lang="zh-CN" altLang="en-US"/>
          </a:p>
        </p:txBody>
      </p:sp>
    </p:spTree>
    <p:extLst>
      <p:ext uri="{BB962C8B-B14F-4D97-AF65-F5344CB8AC3E}">
        <p14:creationId xmlns:p14="http://schemas.microsoft.com/office/powerpoint/2010/main" val="2441519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3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r"/>
            <a:fld id="{4C7C9870-C2A6-4634-A27E-97C7F3141965}" type="slidenum">
              <a:rPr lang="zh-CN" altLang="en-US"/>
              <a:pPr algn="r"/>
              <a:t>47</a:t>
            </a:fld>
            <a:endParaRPr lang="zh-CN" altLang="en-US"/>
          </a:p>
        </p:txBody>
      </p:sp>
    </p:spTree>
    <p:extLst>
      <p:ext uri="{BB962C8B-B14F-4D97-AF65-F5344CB8AC3E}">
        <p14:creationId xmlns:p14="http://schemas.microsoft.com/office/powerpoint/2010/main" val="1493912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r"/>
            <a:fld id="{F1D809D3-A2AB-4978-A86A-CAF3E24D35AC}" type="slidenum">
              <a:rPr lang="zh-CN" altLang="en-US"/>
              <a:pPr algn="r"/>
              <a:t>48</a:t>
            </a:fld>
            <a:endParaRPr lang="zh-CN" altLang="en-US"/>
          </a:p>
        </p:txBody>
      </p:sp>
    </p:spTree>
    <p:extLst>
      <p:ext uri="{BB962C8B-B14F-4D97-AF65-F5344CB8AC3E}">
        <p14:creationId xmlns:p14="http://schemas.microsoft.com/office/powerpoint/2010/main" val="289200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A789BEA-81A0-41BE-9FE5-8261CA2A35EE}" type="slidenum">
              <a:rPr lang="en-US" altLang="zh-CN"/>
              <a:pPr eaLnBrk="1" hangingPunct="1"/>
              <a:t>8</a:t>
            </a:fld>
            <a:endParaRPr lang="en-US" altLang="zh-CN"/>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72786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5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r"/>
            <a:fld id="{52B2F829-FB0B-4A10-9ED1-A309B5D7D4CC}" type="slidenum">
              <a:rPr lang="zh-CN" altLang="en-US"/>
              <a:pPr algn="r"/>
              <a:t>49</a:t>
            </a:fld>
            <a:endParaRPr lang="zh-CN" altLang="en-US"/>
          </a:p>
        </p:txBody>
      </p:sp>
    </p:spTree>
    <p:extLst>
      <p:ext uri="{BB962C8B-B14F-4D97-AF65-F5344CB8AC3E}">
        <p14:creationId xmlns:p14="http://schemas.microsoft.com/office/powerpoint/2010/main" val="2999393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6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r"/>
            <a:fld id="{D63A3480-565B-4E6E-8D09-96514526FC8C}" type="slidenum">
              <a:rPr lang="zh-CN" altLang="en-US"/>
              <a:pPr algn="r"/>
              <a:t>50</a:t>
            </a:fld>
            <a:endParaRPr lang="zh-CN" altLang="en-US"/>
          </a:p>
        </p:txBody>
      </p:sp>
    </p:spTree>
    <p:extLst>
      <p:ext uri="{BB962C8B-B14F-4D97-AF65-F5344CB8AC3E}">
        <p14:creationId xmlns:p14="http://schemas.microsoft.com/office/powerpoint/2010/main" val="3001918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7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r"/>
            <a:fld id="{90472100-A439-47E8-9854-9190BFBED2C1}" type="slidenum">
              <a:rPr lang="zh-CN" altLang="en-US"/>
              <a:pPr algn="r"/>
              <a:t>51</a:t>
            </a:fld>
            <a:endParaRPr lang="zh-CN" altLang="en-US"/>
          </a:p>
        </p:txBody>
      </p:sp>
    </p:spTree>
    <p:extLst>
      <p:ext uri="{BB962C8B-B14F-4D97-AF65-F5344CB8AC3E}">
        <p14:creationId xmlns:p14="http://schemas.microsoft.com/office/powerpoint/2010/main" val="10817637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8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r"/>
            <a:fld id="{0C3F7737-80E3-4E02-9AC0-CE783A78B4FB}" type="slidenum">
              <a:rPr lang="zh-CN" altLang="en-US"/>
              <a:pPr algn="r"/>
              <a:t>52</a:t>
            </a:fld>
            <a:endParaRPr lang="zh-CN" altLang="en-US"/>
          </a:p>
        </p:txBody>
      </p:sp>
    </p:spTree>
    <p:extLst>
      <p:ext uri="{BB962C8B-B14F-4D97-AF65-F5344CB8AC3E}">
        <p14:creationId xmlns:p14="http://schemas.microsoft.com/office/powerpoint/2010/main" val="3120388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9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r"/>
            <a:fld id="{1CCE09B6-A6AB-4A36-BDAD-2E84845189F4}" type="slidenum">
              <a:rPr lang="zh-CN" altLang="en-US"/>
              <a:pPr algn="r"/>
              <a:t>53</a:t>
            </a:fld>
            <a:endParaRPr lang="zh-CN" altLang="en-US"/>
          </a:p>
        </p:txBody>
      </p:sp>
    </p:spTree>
    <p:extLst>
      <p:ext uri="{BB962C8B-B14F-4D97-AF65-F5344CB8AC3E}">
        <p14:creationId xmlns:p14="http://schemas.microsoft.com/office/powerpoint/2010/main" val="2602864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r"/>
            <a:fld id="{394C7A9C-07F9-4877-95C3-759C361890C1}" type="slidenum">
              <a:rPr lang="zh-CN" altLang="en-US"/>
              <a:pPr algn="r"/>
              <a:t>54</a:t>
            </a:fld>
            <a:endParaRPr lang="zh-CN" altLang="en-US"/>
          </a:p>
        </p:txBody>
      </p:sp>
    </p:spTree>
    <p:extLst>
      <p:ext uri="{BB962C8B-B14F-4D97-AF65-F5344CB8AC3E}">
        <p14:creationId xmlns:p14="http://schemas.microsoft.com/office/powerpoint/2010/main" val="4208947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73AC55B-116C-4DCD-BAB0-79C0B3BD0CFB}" type="slidenum">
              <a:rPr lang="en-US" altLang="zh-CN"/>
              <a:pPr eaLnBrk="1" hangingPunct="1"/>
              <a:t>9</a:t>
            </a:fld>
            <a:endParaRPr lang="en-US" altLang="zh-CN"/>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58049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161EA0-90E4-41E1-89BA-0219BF966F83}" type="slidenum">
              <a:rPr lang="en-US" altLang="zh-CN"/>
              <a:pPr eaLnBrk="1" hangingPunct="1"/>
              <a:t>10</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13548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DED8ECB-04D3-4CA6-9B40-937534879401}" type="slidenum">
              <a:rPr lang="en-US" altLang="zh-CN"/>
              <a:pPr eaLnBrk="1" hangingPunct="1"/>
              <a:t>11</a:t>
            </a:fld>
            <a:endParaRPr lang="en-US" altLang="zh-CN"/>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4619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579D0F3-9345-43BF-9C5F-0FC561880933}" type="slidenum">
              <a:rPr lang="en-US" altLang="zh-CN"/>
              <a:pPr eaLnBrk="1" hangingPunct="1"/>
              <a:t>12</a:t>
            </a:fld>
            <a:endParaRPr lang="en-US" altLang="zh-CN"/>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49822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D00795F-B757-4B88-B657-59A745B58443}" type="slidenum">
              <a:rPr lang="en-US" altLang="zh-CN"/>
              <a:pPr eaLnBrk="1" hangingPunct="1"/>
              <a:t>13</a:t>
            </a:fld>
            <a:endParaRPr lang="en-US" altLang="zh-CN"/>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0082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137F4FD-E160-474A-BEEA-5AD114EEA919}" type="slidenum">
              <a:rPr lang="en-US" altLang="zh-CN"/>
              <a:pPr>
                <a:defRPr/>
              </a:pPr>
              <a:t>‹#›</a:t>
            </a:fld>
            <a:endParaRPr lang="en-US" altLang="zh-CN"/>
          </a:p>
        </p:txBody>
      </p:sp>
    </p:spTree>
    <p:extLst>
      <p:ext uri="{BB962C8B-B14F-4D97-AF65-F5344CB8AC3E}">
        <p14:creationId xmlns:p14="http://schemas.microsoft.com/office/powerpoint/2010/main" val="1489637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4B42822-961C-4B74-B933-9C73CE5CDA44}" type="slidenum">
              <a:rPr lang="en-US" altLang="zh-CN"/>
              <a:pPr>
                <a:defRPr/>
              </a:pPr>
              <a:t>‹#›</a:t>
            </a:fld>
            <a:endParaRPr lang="en-US" altLang="zh-CN"/>
          </a:p>
        </p:txBody>
      </p:sp>
    </p:spTree>
    <p:extLst>
      <p:ext uri="{BB962C8B-B14F-4D97-AF65-F5344CB8AC3E}">
        <p14:creationId xmlns:p14="http://schemas.microsoft.com/office/powerpoint/2010/main" val="428462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4505240-4DF6-48AC-B714-E8A587F8E04B}" type="slidenum">
              <a:rPr lang="en-US" altLang="zh-CN"/>
              <a:pPr>
                <a:defRPr/>
              </a:pPr>
              <a:t>‹#›</a:t>
            </a:fld>
            <a:endParaRPr lang="en-US" altLang="zh-CN"/>
          </a:p>
        </p:txBody>
      </p:sp>
    </p:spTree>
    <p:extLst>
      <p:ext uri="{BB962C8B-B14F-4D97-AF65-F5344CB8AC3E}">
        <p14:creationId xmlns:p14="http://schemas.microsoft.com/office/powerpoint/2010/main" val="237979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988FF0E0-AEFA-454F-9512-AFF518A89C0C}" type="slidenum">
              <a:rPr lang="en-US" altLang="zh-CN"/>
              <a:pPr>
                <a:defRPr/>
              </a:pPr>
              <a:t>‹#›</a:t>
            </a:fld>
            <a:endParaRPr lang="en-US" altLang="zh-CN"/>
          </a:p>
        </p:txBody>
      </p:sp>
    </p:spTree>
    <p:extLst>
      <p:ext uri="{BB962C8B-B14F-4D97-AF65-F5344CB8AC3E}">
        <p14:creationId xmlns:p14="http://schemas.microsoft.com/office/powerpoint/2010/main" val="3911967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D3C0D4A-E2E3-4D1C-9116-0F411D466DD7}" type="slidenum">
              <a:rPr lang="en-US" altLang="zh-CN"/>
              <a:pPr>
                <a:defRPr/>
              </a:pPr>
              <a:t>‹#›</a:t>
            </a:fld>
            <a:endParaRPr lang="en-US" altLang="zh-CN"/>
          </a:p>
        </p:txBody>
      </p:sp>
    </p:spTree>
    <p:extLst>
      <p:ext uri="{BB962C8B-B14F-4D97-AF65-F5344CB8AC3E}">
        <p14:creationId xmlns:p14="http://schemas.microsoft.com/office/powerpoint/2010/main" val="3491765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43904917-49F0-47AD-B4EC-E8555D03D057}" type="slidenum">
              <a:rPr lang="en-US" altLang="zh-CN"/>
              <a:pPr>
                <a:defRPr/>
              </a:pPr>
              <a:t>‹#›</a:t>
            </a:fld>
            <a:endParaRPr lang="en-US" altLang="zh-CN"/>
          </a:p>
        </p:txBody>
      </p:sp>
    </p:spTree>
    <p:extLst>
      <p:ext uri="{BB962C8B-B14F-4D97-AF65-F5344CB8AC3E}">
        <p14:creationId xmlns:p14="http://schemas.microsoft.com/office/powerpoint/2010/main" val="2476707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30B818C-2DBE-47ED-909D-ADFC3F8A7B87}" type="slidenum">
              <a:rPr lang="en-US" altLang="zh-CN"/>
              <a:pPr>
                <a:defRPr/>
              </a:pPr>
              <a:t>‹#›</a:t>
            </a:fld>
            <a:endParaRPr lang="en-US" altLang="zh-CN"/>
          </a:p>
        </p:txBody>
      </p:sp>
    </p:spTree>
    <p:extLst>
      <p:ext uri="{BB962C8B-B14F-4D97-AF65-F5344CB8AC3E}">
        <p14:creationId xmlns:p14="http://schemas.microsoft.com/office/powerpoint/2010/main" val="3774625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4F8F6C6-B33F-4DE5-9C3F-8D255ABD341A}" type="slidenum">
              <a:rPr lang="en-US" altLang="zh-CN"/>
              <a:pPr>
                <a:defRPr/>
              </a:pPr>
              <a:t>‹#›</a:t>
            </a:fld>
            <a:endParaRPr lang="en-US" altLang="zh-CN"/>
          </a:p>
        </p:txBody>
      </p:sp>
    </p:spTree>
    <p:extLst>
      <p:ext uri="{BB962C8B-B14F-4D97-AF65-F5344CB8AC3E}">
        <p14:creationId xmlns:p14="http://schemas.microsoft.com/office/powerpoint/2010/main" val="139755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964321C-A7F5-4346-A11D-169986A31173}" type="slidenum">
              <a:rPr lang="en-US" altLang="zh-CN"/>
              <a:pPr>
                <a:defRPr/>
              </a:pPr>
              <a:t>‹#›</a:t>
            </a:fld>
            <a:endParaRPr lang="en-US" altLang="zh-CN"/>
          </a:p>
        </p:txBody>
      </p:sp>
    </p:spTree>
    <p:extLst>
      <p:ext uri="{BB962C8B-B14F-4D97-AF65-F5344CB8AC3E}">
        <p14:creationId xmlns:p14="http://schemas.microsoft.com/office/powerpoint/2010/main" val="3840614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D715941-C918-469B-8F76-D2F503577F18}" type="slidenum">
              <a:rPr lang="en-US" altLang="zh-CN"/>
              <a:pPr>
                <a:defRPr/>
              </a:pPr>
              <a:t>‹#›</a:t>
            </a:fld>
            <a:endParaRPr lang="en-US" altLang="zh-CN"/>
          </a:p>
        </p:txBody>
      </p:sp>
    </p:spTree>
    <p:extLst>
      <p:ext uri="{BB962C8B-B14F-4D97-AF65-F5344CB8AC3E}">
        <p14:creationId xmlns:p14="http://schemas.microsoft.com/office/powerpoint/2010/main" val="1620107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8CCDF6E-1CEF-45A9-A066-273B2B662AC3}" type="slidenum">
              <a:rPr lang="en-US" altLang="zh-CN"/>
              <a:pPr>
                <a:defRPr/>
              </a:pPr>
              <a:t>‹#›</a:t>
            </a:fld>
            <a:endParaRPr lang="en-US" altLang="zh-CN"/>
          </a:p>
        </p:txBody>
      </p:sp>
    </p:spTree>
    <p:extLst>
      <p:ext uri="{BB962C8B-B14F-4D97-AF65-F5344CB8AC3E}">
        <p14:creationId xmlns:p14="http://schemas.microsoft.com/office/powerpoint/2010/main" val="1430173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CB465883-B551-4CB2-9402-F2038A67D753}" type="slidenum">
              <a:rPr lang="en-US" altLang="zh-CN"/>
              <a:pPr>
                <a:defRPr/>
              </a:pPr>
              <a:t>‹#›</a:t>
            </a:fld>
            <a:endParaRPr lang="en-US" altLang="zh-CN"/>
          </a:p>
        </p:txBody>
      </p:sp>
    </p:spTree>
    <p:extLst>
      <p:ext uri="{BB962C8B-B14F-4D97-AF65-F5344CB8AC3E}">
        <p14:creationId xmlns:p14="http://schemas.microsoft.com/office/powerpoint/2010/main" val="528853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59AF1761-A31F-4489-BE83-A43D1B5F6C7D}" type="slidenum">
              <a:rPr lang="en-US" altLang="zh-CN"/>
              <a:pPr>
                <a:defRPr/>
              </a:pPr>
              <a:t>‹#›</a:t>
            </a:fld>
            <a:endParaRPr lang="en-US" altLang="zh-CN"/>
          </a:p>
        </p:txBody>
      </p:sp>
    </p:spTree>
    <p:extLst>
      <p:ext uri="{BB962C8B-B14F-4D97-AF65-F5344CB8AC3E}">
        <p14:creationId xmlns:p14="http://schemas.microsoft.com/office/powerpoint/2010/main" val="220331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F98F3D3-B994-4C7B-ABB5-116AD6C6DE05}" type="slidenum">
              <a:rPr lang="en-US" altLang="zh-CN"/>
              <a:pPr>
                <a:defRPr/>
              </a:pPr>
              <a:t>‹#›</a:t>
            </a:fld>
            <a:endParaRPr lang="en-US" altLang="zh-CN"/>
          </a:p>
        </p:txBody>
      </p:sp>
    </p:spTree>
    <p:extLst>
      <p:ext uri="{BB962C8B-B14F-4D97-AF65-F5344CB8AC3E}">
        <p14:creationId xmlns:p14="http://schemas.microsoft.com/office/powerpoint/2010/main" val="72349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2E7D948-31F5-4012-B0BF-5E5B013F6F59}" type="slidenum">
              <a:rPr lang="en-US" altLang="zh-CN"/>
              <a:pPr>
                <a:defRPr/>
              </a:pPr>
              <a:t>‹#›</a:t>
            </a:fld>
            <a:endParaRPr lang="en-US" altLang="zh-CN"/>
          </a:p>
        </p:txBody>
      </p:sp>
    </p:spTree>
    <p:extLst>
      <p:ext uri="{BB962C8B-B14F-4D97-AF65-F5344CB8AC3E}">
        <p14:creationId xmlns:p14="http://schemas.microsoft.com/office/powerpoint/2010/main" val="4289664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4EA1FB34-FE59-45F4-9BAD-F8498EFF026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6.xml"/><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2.wmf"/><Relationship Id="rId4" Type="http://schemas.openxmlformats.org/officeDocument/2006/relationships/image" Target="../media/image33.png"/><Relationship Id="rId9" Type="http://schemas.openxmlformats.org/officeDocument/2006/relationships/oleObject" Target="../embeddings/oleObject35.bin"/></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2.wmf"/><Relationship Id="rId5" Type="http://schemas.openxmlformats.org/officeDocument/2006/relationships/oleObject" Target="../embeddings/oleObject36.bin"/><Relationship Id="rId4" Type="http://schemas.openxmlformats.org/officeDocument/2006/relationships/image" Target="../media/image43.wmf"/></Relationships>
</file>

<file path=ppt/slides/_rels/slide14.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41.bin"/><Relationship Id="rId18" Type="http://schemas.openxmlformats.org/officeDocument/2006/relationships/image" Target="../media/image45.wmf"/><Relationship Id="rId3" Type="http://schemas.openxmlformats.org/officeDocument/2006/relationships/notesSlide" Target="../notesSlides/notesSlide10.xml"/><Relationship Id="rId21" Type="http://schemas.openxmlformats.org/officeDocument/2006/relationships/oleObject" Target="../embeddings/oleObject45.bin"/><Relationship Id="rId7" Type="http://schemas.openxmlformats.org/officeDocument/2006/relationships/oleObject" Target="../embeddings/oleObject38.bin"/><Relationship Id="rId12" Type="http://schemas.openxmlformats.org/officeDocument/2006/relationships/image" Target="../media/image27.wmf"/><Relationship Id="rId17" Type="http://schemas.openxmlformats.org/officeDocument/2006/relationships/oleObject" Target="../embeddings/oleObject43.bin"/><Relationship Id="rId2" Type="http://schemas.openxmlformats.org/officeDocument/2006/relationships/slideLayout" Target="../slideLayouts/slideLayout2.xml"/><Relationship Id="rId16" Type="http://schemas.openxmlformats.org/officeDocument/2006/relationships/image" Target="../media/image44.wmf"/><Relationship Id="rId20" Type="http://schemas.openxmlformats.org/officeDocument/2006/relationships/image" Target="../media/image46.wmf"/><Relationship Id="rId1" Type="http://schemas.openxmlformats.org/officeDocument/2006/relationships/vmlDrawing" Target="../drawings/vmlDrawing9.vml"/><Relationship Id="rId6" Type="http://schemas.openxmlformats.org/officeDocument/2006/relationships/image" Target="../media/image29.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26.wmf"/><Relationship Id="rId19" Type="http://schemas.openxmlformats.org/officeDocument/2006/relationships/oleObject" Target="../embeddings/oleObject44.bin"/><Relationship Id="rId4" Type="http://schemas.openxmlformats.org/officeDocument/2006/relationships/image" Target="../media/image43.wmf"/><Relationship Id="rId9" Type="http://schemas.openxmlformats.org/officeDocument/2006/relationships/oleObject" Target="../embeddings/oleObject39.bin"/><Relationship Id="rId14" Type="http://schemas.openxmlformats.org/officeDocument/2006/relationships/image" Target="../media/image42.wmf"/><Relationship Id="rId22" Type="http://schemas.openxmlformats.org/officeDocument/2006/relationships/image" Target="../media/image47.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8.wmf"/><Relationship Id="rId4" Type="http://schemas.openxmlformats.org/officeDocument/2006/relationships/oleObject" Target="../embeddings/oleObject46.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9.wmf"/><Relationship Id="rId4" Type="http://schemas.openxmlformats.org/officeDocument/2006/relationships/oleObject" Target="../embeddings/oleObject47.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13.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9.bin"/><Relationship Id="rId5" Type="http://schemas.openxmlformats.org/officeDocument/2006/relationships/image" Target="../media/image50.wmf"/><Relationship Id="rId4" Type="http://schemas.openxmlformats.org/officeDocument/2006/relationships/oleObject" Target="../embeddings/oleObject48.bin"/><Relationship Id="rId9" Type="http://schemas.openxmlformats.org/officeDocument/2006/relationships/image" Target="../media/image52.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2.bin"/><Relationship Id="rId5" Type="http://schemas.openxmlformats.org/officeDocument/2006/relationships/image" Target="../media/image53.wmf"/><Relationship Id="rId4" Type="http://schemas.openxmlformats.org/officeDocument/2006/relationships/oleObject" Target="../embeddings/oleObject51.bin"/></Relationships>
</file>

<file path=ppt/slides/_rels/slide19.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notesSlide" Target="../notesSlides/notesSlide15.xml"/><Relationship Id="rId7" Type="http://schemas.openxmlformats.org/officeDocument/2006/relationships/oleObject" Target="../embeddings/oleObject54.bin"/><Relationship Id="rId12"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5.wmf"/><Relationship Id="rId11" Type="http://schemas.openxmlformats.org/officeDocument/2006/relationships/oleObject" Target="../embeddings/oleObject56.bin"/><Relationship Id="rId5" Type="http://schemas.openxmlformats.org/officeDocument/2006/relationships/oleObject" Target="../embeddings/oleObject53.bin"/><Relationship Id="rId10" Type="http://schemas.openxmlformats.org/officeDocument/2006/relationships/image" Target="../media/image57.wmf"/><Relationship Id="rId4" Type="http://schemas.openxmlformats.org/officeDocument/2006/relationships/image" Target="../media/image59.wmf"/><Relationship Id="rId9" Type="http://schemas.openxmlformats.org/officeDocument/2006/relationships/oleObject" Target="../embeddings/oleObject55.bin"/></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64.wmf"/><Relationship Id="rId18" Type="http://schemas.openxmlformats.org/officeDocument/2006/relationships/oleObject" Target="../embeddings/oleObject64.bin"/><Relationship Id="rId3" Type="http://schemas.openxmlformats.org/officeDocument/2006/relationships/notesSlide" Target="../notesSlides/notesSlide16.xml"/><Relationship Id="rId21" Type="http://schemas.openxmlformats.org/officeDocument/2006/relationships/image" Target="../media/image68.wmf"/><Relationship Id="rId7" Type="http://schemas.openxmlformats.org/officeDocument/2006/relationships/image" Target="../media/image61.wmf"/><Relationship Id="rId12" Type="http://schemas.openxmlformats.org/officeDocument/2006/relationships/oleObject" Target="../embeddings/oleObject61.bin"/><Relationship Id="rId17" Type="http://schemas.openxmlformats.org/officeDocument/2006/relationships/image" Target="../media/image66.wmf"/><Relationship Id="rId25" Type="http://schemas.openxmlformats.org/officeDocument/2006/relationships/image" Target="../media/image56.wmf"/><Relationship Id="rId2" Type="http://schemas.openxmlformats.org/officeDocument/2006/relationships/slideLayout" Target="../slideLayouts/slideLayout2.xml"/><Relationship Id="rId16" Type="http://schemas.openxmlformats.org/officeDocument/2006/relationships/oleObject" Target="../embeddings/oleObject63.bin"/><Relationship Id="rId20" Type="http://schemas.openxmlformats.org/officeDocument/2006/relationships/oleObject" Target="../embeddings/oleObject65.bin"/><Relationship Id="rId1" Type="http://schemas.openxmlformats.org/officeDocument/2006/relationships/vmlDrawing" Target="../drawings/vmlDrawing15.vml"/><Relationship Id="rId6" Type="http://schemas.openxmlformats.org/officeDocument/2006/relationships/oleObject" Target="../embeddings/oleObject58.bin"/><Relationship Id="rId11" Type="http://schemas.openxmlformats.org/officeDocument/2006/relationships/image" Target="../media/image63.wmf"/><Relationship Id="rId24" Type="http://schemas.openxmlformats.org/officeDocument/2006/relationships/oleObject" Target="../embeddings/oleObject67.bin"/><Relationship Id="rId5" Type="http://schemas.openxmlformats.org/officeDocument/2006/relationships/image" Target="../media/image60.wmf"/><Relationship Id="rId15" Type="http://schemas.openxmlformats.org/officeDocument/2006/relationships/image" Target="../media/image65.wmf"/><Relationship Id="rId23" Type="http://schemas.openxmlformats.org/officeDocument/2006/relationships/image" Target="../media/image69.wmf"/><Relationship Id="rId10" Type="http://schemas.openxmlformats.org/officeDocument/2006/relationships/oleObject" Target="../embeddings/oleObject60.bin"/><Relationship Id="rId19" Type="http://schemas.openxmlformats.org/officeDocument/2006/relationships/image" Target="../media/image67.wmf"/><Relationship Id="rId4" Type="http://schemas.openxmlformats.org/officeDocument/2006/relationships/oleObject" Target="../embeddings/oleObject57.bin"/><Relationship Id="rId9" Type="http://schemas.openxmlformats.org/officeDocument/2006/relationships/image" Target="../media/image62.wmf"/><Relationship Id="rId14" Type="http://schemas.openxmlformats.org/officeDocument/2006/relationships/oleObject" Target="../embeddings/oleObject62.bin"/><Relationship Id="rId22" Type="http://schemas.openxmlformats.org/officeDocument/2006/relationships/oleObject" Target="../embeddings/oleObject66.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74.wmf"/><Relationship Id="rId3" Type="http://schemas.openxmlformats.org/officeDocument/2006/relationships/notesSlide" Target="../notesSlides/notesSlide17.xml"/><Relationship Id="rId7" Type="http://schemas.openxmlformats.org/officeDocument/2006/relationships/image" Target="../media/image71.wmf"/><Relationship Id="rId12"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69.bin"/><Relationship Id="rId11" Type="http://schemas.openxmlformats.org/officeDocument/2006/relationships/image" Target="../media/image73.wmf"/><Relationship Id="rId5" Type="http://schemas.openxmlformats.org/officeDocument/2006/relationships/image" Target="../media/image70.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72.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76.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74.bin"/><Relationship Id="rId5" Type="http://schemas.openxmlformats.org/officeDocument/2006/relationships/image" Target="../media/image75.wmf"/><Relationship Id="rId4" Type="http://schemas.openxmlformats.org/officeDocument/2006/relationships/oleObject" Target="../embeddings/oleObject73.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78.e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76.bin"/><Relationship Id="rId5" Type="http://schemas.openxmlformats.org/officeDocument/2006/relationships/image" Target="../media/image77.emf"/><Relationship Id="rId4" Type="http://schemas.openxmlformats.org/officeDocument/2006/relationships/oleObject" Target="../embeddings/oleObject75.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78.bin"/><Relationship Id="rId5" Type="http://schemas.openxmlformats.org/officeDocument/2006/relationships/image" Target="../media/image79.wmf"/><Relationship Id="rId4" Type="http://schemas.openxmlformats.org/officeDocument/2006/relationships/oleObject" Target="../embeddings/oleObject77.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82.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80.bin"/><Relationship Id="rId5" Type="http://schemas.openxmlformats.org/officeDocument/2006/relationships/image" Target="../media/image81.wmf"/><Relationship Id="rId4" Type="http://schemas.openxmlformats.org/officeDocument/2006/relationships/oleObject" Target="../embeddings/oleObject79.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notesSlide" Target="../notesSlides/notesSlide22.xml"/><Relationship Id="rId7" Type="http://schemas.openxmlformats.org/officeDocument/2006/relationships/image" Target="../media/image84.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82.bin"/><Relationship Id="rId11" Type="http://schemas.openxmlformats.org/officeDocument/2006/relationships/image" Target="../media/image69.wmf"/><Relationship Id="rId5" Type="http://schemas.openxmlformats.org/officeDocument/2006/relationships/image" Target="../media/image83.w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85.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notesSlide" Target="../notesSlides/notesSlide23.xml"/><Relationship Id="rId7" Type="http://schemas.openxmlformats.org/officeDocument/2006/relationships/image" Target="../media/image86.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86.bin"/><Relationship Id="rId5" Type="http://schemas.openxmlformats.org/officeDocument/2006/relationships/image" Target="../media/image85.wmf"/><Relationship Id="rId4" Type="http://schemas.openxmlformats.org/officeDocument/2006/relationships/oleObject" Target="../embeddings/oleObject85.bin"/><Relationship Id="rId9" Type="http://schemas.openxmlformats.org/officeDocument/2006/relationships/image" Target="../media/image87.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oleObject" Target="../embeddings/oleObject92.bin"/><Relationship Id="rId18" Type="http://schemas.openxmlformats.org/officeDocument/2006/relationships/image" Target="../media/image27.wmf"/><Relationship Id="rId3" Type="http://schemas.openxmlformats.org/officeDocument/2006/relationships/notesSlide" Target="../notesSlides/notesSlide24.xml"/><Relationship Id="rId21" Type="http://schemas.openxmlformats.org/officeDocument/2006/relationships/oleObject" Target="../embeddings/oleObject96.bin"/><Relationship Id="rId7" Type="http://schemas.openxmlformats.org/officeDocument/2006/relationships/image" Target="../media/image44.wmf"/><Relationship Id="rId12" Type="http://schemas.openxmlformats.org/officeDocument/2006/relationships/image" Target="../media/image29.wmf"/><Relationship Id="rId17" Type="http://schemas.openxmlformats.org/officeDocument/2006/relationships/oleObject" Target="../embeddings/oleObject94.bin"/><Relationship Id="rId2" Type="http://schemas.openxmlformats.org/officeDocument/2006/relationships/slideLayout" Target="../slideLayouts/slideLayout2.xml"/><Relationship Id="rId16" Type="http://schemas.openxmlformats.org/officeDocument/2006/relationships/image" Target="../media/image26.wmf"/><Relationship Id="rId20" Type="http://schemas.openxmlformats.org/officeDocument/2006/relationships/image" Target="../media/image47.wmf"/><Relationship Id="rId1" Type="http://schemas.openxmlformats.org/officeDocument/2006/relationships/vmlDrawing" Target="../drawings/vmlDrawing23.vml"/><Relationship Id="rId6" Type="http://schemas.openxmlformats.org/officeDocument/2006/relationships/oleObject" Target="../embeddings/oleObject89.bin"/><Relationship Id="rId11" Type="http://schemas.openxmlformats.org/officeDocument/2006/relationships/oleObject" Target="../embeddings/oleObject91.bin"/><Relationship Id="rId5" Type="http://schemas.openxmlformats.org/officeDocument/2006/relationships/image" Target="../media/image42.wmf"/><Relationship Id="rId15" Type="http://schemas.openxmlformats.org/officeDocument/2006/relationships/oleObject" Target="../embeddings/oleObject93.bin"/><Relationship Id="rId10" Type="http://schemas.openxmlformats.org/officeDocument/2006/relationships/image" Target="../media/image43.wmf"/><Relationship Id="rId19" Type="http://schemas.openxmlformats.org/officeDocument/2006/relationships/oleObject" Target="../embeddings/oleObject95.bin"/><Relationship Id="rId4" Type="http://schemas.openxmlformats.org/officeDocument/2006/relationships/oleObject" Target="../embeddings/oleObject88.bin"/><Relationship Id="rId9" Type="http://schemas.openxmlformats.org/officeDocument/2006/relationships/image" Target="../media/image45.wmf"/><Relationship Id="rId14" Type="http://schemas.openxmlformats.org/officeDocument/2006/relationships/image" Target="../media/image28.wmf"/><Relationship Id="rId22" Type="http://schemas.openxmlformats.org/officeDocument/2006/relationships/image" Target="../media/image46.wmf"/></Relationships>
</file>

<file path=ppt/slides/_rels/slide29.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notesSlide" Target="../notesSlides/notesSlide25.xml"/><Relationship Id="rId7"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64.wmf"/><Relationship Id="rId5" Type="http://schemas.openxmlformats.org/officeDocument/2006/relationships/oleObject" Target="../embeddings/oleObject97.bin"/><Relationship Id="rId10" Type="http://schemas.openxmlformats.org/officeDocument/2006/relationships/image" Target="../media/image88.wmf"/><Relationship Id="rId4" Type="http://schemas.openxmlformats.org/officeDocument/2006/relationships/image" Target="../media/image89.wmf"/><Relationship Id="rId9" Type="http://schemas.openxmlformats.org/officeDocument/2006/relationships/oleObject" Target="../embeddings/oleObject99.bin"/></Relationships>
</file>

<file path=ppt/slides/_rels/slide3.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7.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4.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6.bin"/><Relationship Id="rId14" Type="http://schemas.openxmlformats.org/officeDocument/2006/relationships/image" Target="../media/image8.w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02.bin"/><Relationship Id="rId13" Type="http://schemas.openxmlformats.org/officeDocument/2006/relationships/image" Target="../media/image94.wmf"/><Relationship Id="rId3" Type="http://schemas.openxmlformats.org/officeDocument/2006/relationships/notesSlide" Target="../notesSlides/notesSlide26.xml"/><Relationship Id="rId7" Type="http://schemas.openxmlformats.org/officeDocument/2006/relationships/image" Target="../media/image91.wmf"/><Relationship Id="rId12"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101.bin"/><Relationship Id="rId11" Type="http://schemas.openxmlformats.org/officeDocument/2006/relationships/image" Target="../media/image93.wmf"/><Relationship Id="rId5" Type="http://schemas.openxmlformats.org/officeDocument/2006/relationships/image" Target="../media/image90.wmf"/><Relationship Id="rId10" Type="http://schemas.openxmlformats.org/officeDocument/2006/relationships/oleObject" Target="../embeddings/oleObject103.bin"/><Relationship Id="rId4" Type="http://schemas.openxmlformats.org/officeDocument/2006/relationships/oleObject" Target="../embeddings/oleObject100.bin"/><Relationship Id="rId9" Type="http://schemas.openxmlformats.org/officeDocument/2006/relationships/image" Target="../media/image92.wmf"/><Relationship Id="rId14" Type="http://schemas.openxmlformats.org/officeDocument/2006/relationships/image" Target="../media/image95.wmf"/></Relationships>
</file>

<file path=ppt/slides/_rels/slide31.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notesSlide" Target="../notesSlides/notesSlide27.xml"/><Relationship Id="rId7" Type="http://schemas.openxmlformats.org/officeDocument/2006/relationships/image" Target="../media/image97.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106.bin"/><Relationship Id="rId5" Type="http://schemas.openxmlformats.org/officeDocument/2006/relationships/image" Target="../media/image96.wmf"/><Relationship Id="rId4" Type="http://schemas.openxmlformats.org/officeDocument/2006/relationships/oleObject" Target="../embeddings/oleObject105.bin"/></Relationships>
</file>

<file path=ppt/slides/_rels/slide32.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28.xml"/><Relationship Id="rId7" Type="http://schemas.openxmlformats.org/officeDocument/2006/relationships/image" Target="../media/image99.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108.bin"/><Relationship Id="rId5" Type="http://schemas.openxmlformats.org/officeDocument/2006/relationships/image" Target="../media/image96.wmf"/><Relationship Id="rId4" Type="http://schemas.openxmlformats.org/officeDocument/2006/relationships/oleObject" Target="../embeddings/oleObject107.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00.wmf"/><Relationship Id="rId4" Type="http://schemas.openxmlformats.org/officeDocument/2006/relationships/oleObject" Target="../embeddings/oleObject10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11.bin"/><Relationship Id="rId5" Type="http://schemas.openxmlformats.org/officeDocument/2006/relationships/image" Target="../media/image101.wmf"/><Relationship Id="rId4" Type="http://schemas.openxmlformats.org/officeDocument/2006/relationships/oleObject" Target="../embeddings/oleObject110.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notesSlide" Target="../notesSlides/notesSlide31.xml"/><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13.bin"/><Relationship Id="rId5" Type="http://schemas.openxmlformats.org/officeDocument/2006/relationships/image" Target="../media/image103.wmf"/><Relationship Id="rId4" Type="http://schemas.openxmlformats.org/officeDocument/2006/relationships/oleObject" Target="../embeddings/oleObject112.bin"/><Relationship Id="rId9" Type="http://schemas.openxmlformats.org/officeDocument/2006/relationships/image" Target="../media/image105.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notesSlide" Target="../notesSlides/notesSlide32.xml"/><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116.bin"/><Relationship Id="rId11" Type="http://schemas.openxmlformats.org/officeDocument/2006/relationships/image" Target="../media/image109.wmf"/><Relationship Id="rId5" Type="http://schemas.openxmlformats.org/officeDocument/2006/relationships/image" Target="../media/image106.wmf"/><Relationship Id="rId10" Type="http://schemas.openxmlformats.org/officeDocument/2006/relationships/oleObject" Target="../embeddings/oleObject118.bin"/><Relationship Id="rId4" Type="http://schemas.openxmlformats.org/officeDocument/2006/relationships/oleObject" Target="../embeddings/oleObject115.bin"/><Relationship Id="rId9" Type="http://schemas.openxmlformats.org/officeDocument/2006/relationships/image" Target="../media/image108.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notesSlide" Target="../notesSlides/notesSlide33.xml"/><Relationship Id="rId7" Type="http://schemas.openxmlformats.org/officeDocument/2006/relationships/image" Target="../media/image111.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20.bin"/><Relationship Id="rId5" Type="http://schemas.openxmlformats.org/officeDocument/2006/relationships/image" Target="../media/image110.wmf"/><Relationship Id="rId4" Type="http://schemas.openxmlformats.org/officeDocument/2006/relationships/oleObject" Target="../embeddings/oleObject119.bin"/><Relationship Id="rId9" Type="http://schemas.openxmlformats.org/officeDocument/2006/relationships/image" Target="../media/image112.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notesSlide" Target="../notesSlides/notesSlide34.xml"/><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23.bin"/><Relationship Id="rId5" Type="http://schemas.openxmlformats.org/officeDocument/2006/relationships/image" Target="../media/image113.wmf"/><Relationship Id="rId4" Type="http://schemas.openxmlformats.org/officeDocument/2006/relationships/oleObject" Target="../embeddings/oleObject122.bin"/><Relationship Id="rId9" Type="http://schemas.openxmlformats.org/officeDocument/2006/relationships/image" Target="../media/image115.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27.bin"/><Relationship Id="rId3" Type="http://schemas.openxmlformats.org/officeDocument/2006/relationships/notesSlide" Target="../notesSlides/notesSlide35.xml"/><Relationship Id="rId7"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26.bin"/><Relationship Id="rId11" Type="http://schemas.openxmlformats.org/officeDocument/2006/relationships/image" Target="../media/image119.wmf"/><Relationship Id="rId5" Type="http://schemas.openxmlformats.org/officeDocument/2006/relationships/image" Target="../media/image116.wmf"/><Relationship Id="rId10" Type="http://schemas.openxmlformats.org/officeDocument/2006/relationships/oleObject" Target="../embeddings/oleObject128.bin"/><Relationship Id="rId4" Type="http://schemas.openxmlformats.org/officeDocument/2006/relationships/oleObject" Target="../embeddings/oleObject125.bin"/><Relationship Id="rId9" Type="http://schemas.openxmlformats.org/officeDocument/2006/relationships/image" Target="../media/image118.wmf"/></Relationships>
</file>

<file path=ppt/slides/_rels/slide4.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13.png"/><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12.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0.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11.wmf"/><Relationship Id="rId4" Type="http://schemas.openxmlformats.org/officeDocument/2006/relationships/image" Target="../media/image9.wmf"/><Relationship Id="rId9" Type="http://schemas.openxmlformats.org/officeDocument/2006/relationships/oleObject" Target="../embeddings/oleObject12.bin"/></Relationships>
</file>

<file path=ppt/slides/_rels/slide40.xml.rels><?xml version="1.0" encoding="UTF-8" standalone="yes"?>
<Relationships xmlns="http://schemas.openxmlformats.org/package/2006/relationships"><Relationship Id="rId3" Type="http://schemas.openxmlformats.org/officeDocument/2006/relationships/hyperlink" Target="http://www.amazon.com/s/ref=dp_byline_sr_book_1?ie=UTF8&amp;field-author=Joe+F.+Thompson&amp;search-alias=books&amp;text=Joe+F.+Thompson&amp;sort=relevancerank" TargetMode="External"/><Relationship Id="rId7"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hyperlink" Target="http://www.amazon.com/s/ref=dp_byline_sr_book_3?ie=UTF8&amp;field-author=Nigel+P.+Weatherill&amp;search-alias=books&amp;text=Nigel+P.+Weatherill&amp;sort=relevancerank" TargetMode="External"/><Relationship Id="rId4" Type="http://schemas.openxmlformats.org/officeDocument/2006/relationships/hyperlink" Target="http://www.amazon.com/s/ref=dp_byline_sr_book_2?ie=UTF8&amp;field-author=Bharat+K.+Soni&amp;search-alias=books&amp;text=Bharat+K.+Soni&amp;sort=relevancerank"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image" Target="../media/image125.jpg"/><Relationship Id="rId1" Type="http://schemas.openxmlformats.org/officeDocument/2006/relationships/slideLayout" Target="../slideLayouts/slideLayout7.xml"/><Relationship Id="rId4" Type="http://schemas.openxmlformats.org/officeDocument/2006/relationships/image" Target="../media/image127.gif"/></Relationships>
</file>

<file path=ppt/slides/_rels/slide44.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5.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17.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14.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17.bin"/></Relationships>
</file>

<file path=ppt/slides/_rels/slide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24.bin"/><Relationship Id="rId18" Type="http://schemas.openxmlformats.org/officeDocument/2006/relationships/image" Target="../media/image13.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2.wmf"/><Relationship Id="rId17" Type="http://schemas.openxmlformats.org/officeDocument/2006/relationships/oleObject" Target="../embeddings/oleObject26.bin"/><Relationship Id="rId2" Type="http://schemas.openxmlformats.org/officeDocument/2006/relationships/slideLayout" Target="../slideLayouts/slideLayout13.xml"/><Relationship Id="rId16" Type="http://schemas.openxmlformats.org/officeDocument/2006/relationships/image" Target="../media/image24.wmf"/><Relationship Id="rId1" Type="http://schemas.openxmlformats.org/officeDocument/2006/relationships/vmlDrawing" Target="../drawings/vmlDrawing5.vml"/><Relationship Id="rId6" Type="http://schemas.openxmlformats.org/officeDocument/2006/relationships/image" Target="../media/image19.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22.bin"/><Relationship Id="rId14" Type="http://schemas.openxmlformats.org/officeDocument/2006/relationships/image" Target="../media/image23.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1.bin"/><Relationship Id="rId3" Type="http://schemas.openxmlformats.org/officeDocument/2006/relationships/notesSlide" Target="../notesSlides/notesSlide5.xml"/><Relationship Id="rId7" Type="http://schemas.openxmlformats.org/officeDocument/2006/relationships/image" Target="../media/image26.wmf"/><Relationship Id="rId12" Type="http://schemas.openxmlformats.org/officeDocument/2006/relationships/image" Target="../media/image28.wmf"/><Relationship Id="rId2" Type="http://schemas.openxmlformats.org/officeDocument/2006/relationships/slideLayout" Target="../slideLayouts/slideLayout2.xml"/><Relationship Id="rId16" Type="http://schemas.openxmlformats.org/officeDocument/2006/relationships/oleObject" Target="../embeddings/oleObject33.bin"/><Relationship Id="rId1" Type="http://schemas.openxmlformats.org/officeDocument/2006/relationships/vmlDrawing" Target="../drawings/vmlDrawing6.vml"/><Relationship Id="rId6" Type="http://schemas.openxmlformats.org/officeDocument/2006/relationships/oleObject" Target="../embeddings/oleObject28.bin"/><Relationship Id="rId11" Type="http://schemas.openxmlformats.org/officeDocument/2006/relationships/oleObject" Target="../embeddings/oleObject30.bin"/><Relationship Id="rId5" Type="http://schemas.openxmlformats.org/officeDocument/2006/relationships/image" Target="../media/image25.wmf"/><Relationship Id="rId15" Type="http://schemas.openxmlformats.org/officeDocument/2006/relationships/oleObject" Target="../embeddings/oleObject32.bin"/><Relationship Id="rId10" Type="http://schemas.openxmlformats.org/officeDocument/2006/relationships/image" Target="../media/image30.wmf"/><Relationship Id="rId4" Type="http://schemas.openxmlformats.org/officeDocument/2006/relationships/oleObject" Target="../embeddings/oleObject27.bin"/><Relationship Id="rId9" Type="http://schemas.openxmlformats.org/officeDocument/2006/relationships/image" Target="../media/image27.wmf"/><Relationship Id="rId14" Type="http://schemas.openxmlformats.org/officeDocument/2006/relationships/image" Target="../media/image2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130425"/>
            <a:ext cx="8062664" cy="1470025"/>
          </a:xfrm>
        </p:spPr>
        <p:txBody>
          <a:bodyPr/>
          <a:lstStyle/>
          <a:p>
            <a:pPr eaLnBrk="1" hangingPunct="1"/>
            <a:r>
              <a:rPr lang="zh-CN" altLang="en-US" b="1" dirty="0"/>
              <a:t>八、椭圆型方程的有限差分方法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457200" y="765175"/>
            <a:ext cx="8229600" cy="5360988"/>
          </a:xfrm>
        </p:spPr>
        <p:txBody>
          <a:bodyPr/>
          <a:lstStyle/>
          <a:p>
            <a:pPr eaLnBrk="1" hangingPunct="1"/>
            <a:r>
              <a:rPr lang="zh-CN" altLang="en-US" b="1"/>
              <a:t>贴体网格的常见类型</a:t>
            </a:r>
            <a:r>
              <a:rPr lang="zh-CN" altLang="en-US"/>
              <a:t> </a:t>
            </a:r>
          </a:p>
          <a:p>
            <a:pPr lvl="1" eaLnBrk="1" hangingPunct="1"/>
            <a:r>
              <a:rPr lang="en-US" altLang="zh-CN"/>
              <a:t>H</a:t>
            </a:r>
            <a:r>
              <a:rPr lang="zh-CN" altLang="en-US"/>
              <a:t>型</a:t>
            </a:r>
          </a:p>
          <a:p>
            <a:pPr lvl="1" eaLnBrk="1" hangingPunct="1"/>
            <a:endParaRPr lang="zh-CN" altLang="en-US"/>
          </a:p>
          <a:p>
            <a:pPr lvl="1" eaLnBrk="1" hangingPunct="1"/>
            <a:endParaRPr lang="zh-CN" altLang="en-US"/>
          </a:p>
          <a:p>
            <a:pPr lvl="1" eaLnBrk="1" hangingPunct="1"/>
            <a:endParaRPr lang="zh-CN" altLang="en-US"/>
          </a:p>
          <a:p>
            <a:pPr lvl="1" eaLnBrk="1" hangingPunct="1"/>
            <a:r>
              <a:rPr lang="en-US" altLang="zh-CN"/>
              <a:t>C</a:t>
            </a:r>
            <a:r>
              <a:rPr lang="zh-CN" altLang="en-US"/>
              <a:t>型</a:t>
            </a:r>
          </a:p>
          <a:p>
            <a:pPr lvl="1" eaLnBrk="1" hangingPunct="1"/>
            <a:endParaRPr lang="zh-CN" altLang="en-US"/>
          </a:p>
          <a:p>
            <a:pPr lvl="1" eaLnBrk="1" hangingPunct="1"/>
            <a:endParaRPr lang="zh-CN" altLang="en-US"/>
          </a:p>
          <a:p>
            <a:pPr lvl="1" eaLnBrk="1" hangingPunct="1"/>
            <a:r>
              <a:rPr lang="en-US" altLang="zh-CN"/>
              <a:t>O</a:t>
            </a:r>
            <a:r>
              <a:rPr lang="zh-CN" altLang="en-US"/>
              <a:t>型</a:t>
            </a:r>
          </a:p>
        </p:txBody>
      </p:sp>
      <p:pic>
        <p:nvPicPr>
          <p:cNvPr id="614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1341438"/>
            <a:ext cx="5270500"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213100"/>
            <a:ext cx="52705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4941888"/>
            <a:ext cx="527050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8"/>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51" name="Object 7"/>
          <p:cNvGraphicFramePr>
            <a:graphicFrameLocks noChangeAspect="1"/>
          </p:cNvGraphicFramePr>
          <p:nvPr/>
        </p:nvGraphicFramePr>
        <p:xfrm>
          <a:off x="6300788" y="1341438"/>
          <a:ext cx="698500" cy="342900"/>
        </p:xfrm>
        <a:graphic>
          <a:graphicData uri="http://schemas.openxmlformats.org/presentationml/2006/ole">
            <mc:AlternateContent xmlns:mc="http://schemas.openxmlformats.org/markup-compatibility/2006">
              <mc:Choice xmlns:v="urn:schemas-microsoft-com:vml" Requires="v">
                <p:oleObj spid="_x0000_s241706" name="Equation" r:id="rId7" imgW="698197" imgH="342751" progId="Equation.DSMT4">
                  <p:embed/>
                </p:oleObj>
              </mc:Choice>
              <mc:Fallback>
                <p:oleObj name="Equation" r:id="rId7" imgW="698197" imgH="34275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788" y="1341438"/>
                        <a:ext cx="698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2" name="Rectangle 10"/>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53" name="Object 9"/>
          <p:cNvGraphicFramePr>
            <a:graphicFrameLocks noChangeAspect="1"/>
          </p:cNvGraphicFramePr>
          <p:nvPr/>
        </p:nvGraphicFramePr>
        <p:xfrm>
          <a:off x="3059113" y="1341438"/>
          <a:ext cx="698500" cy="342900"/>
        </p:xfrm>
        <a:graphic>
          <a:graphicData uri="http://schemas.openxmlformats.org/presentationml/2006/ole">
            <mc:AlternateContent xmlns:mc="http://schemas.openxmlformats.org/markup-compatibility/2006">
              <mc:Choice xmlns:v="urn:schemas-microsoft-com:vml" Requires="v">
                <p:oleObj spid="_x0000_s241707" name="Equation" r:id="rId9" imgW="698197" imgH="342751" progId="Equation.DSMT4">
                  <p:embed/>
                </p:oleObj>
              </mc:Choice>
              <mc:Fallback>
                <p:oleObj name="Equation" r:id="rId9" imgW="698197" imgH="34275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113" y="1341438"/>
                        <a:ext cx="698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5" name="Text Box 11"/>
          <p:cNvSpPr txBox="1">
            <a:spLocks noChangeArrowheads="1"/>
          </p:cNvSpPr>
          <p:nvPr/>
        </p:nvSpPr>
        <p:spPr bwMode="auto">
          <a:xfrm>
            <a:off x="395288" y="1773238"/>
            <a:ext cx="8351837" cy="2774950"/>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3200"/>
              <a:t>物理平面（空间）</a:t>
            </a:r>
          </a:p>
          <a:p>
            <a:pPr lvl="1" eaLnBrk="1" hangingPunct="1">
              <a:spcBef>
                <a:spcPct val="50000"/>
              </a:spcBef>
              <a:buFontTx/>
              <a:buChar char="•"/>
            </a:pPr>
            <a:r>
              <a:rPr lang="zh-CN" altLang="en-US" sz="3200"/>
              <a:t>由曲线坐标构成的任意网格</a:t>
            </a:r>
          </a:p>
          <a:p>
            <a:pPr eaLnBrk="1" hangingPunct="1">
              <a:spcBef>
                <a:spcPct val="50000"/>
              </a:spcBef>
              <a:buFontTx/>
              <a:buChar char="•"/>
            </a:pPr>
            <a:r>
              <a:rPr lang="zh-CN" altLang="en-US" sz="3200"/>
              <a:t>计算平面（空间）</a:t>
            </a:r>
          </a:p>
          <a:p>
            <a:pPr lvl="1" eaLnBrk="1" hangingPunct="1">
              <a:spcBef>
                <a:spcPct val="50000"/>
              </a:spcBef>
              <a:buFontTx/>
              <a:buChar char="•"/>
            </a:pPr>
            <a:r>
              <a:rPr lang="zh-CN" altLang="en-US" sz="3200"/>
              <a:t>矩形网格</a:t>
            </a:r>
          </a:p>
        </p:txBody>
      </p:sp>
    </p:spTree>
    <p:extLst>
      <p:ext uri="{BB962C8B-B14F-4D97-AF65-F5344CB8AC3E}">
        <p14:creationId xmlns:p14="http://schemas.microsoft.com/office/powerpoint/2010/main" val="2942174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476250"/>
            <a:ext cx="527050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body" idx="1"/>
          </p:nvPr>
        </p:nvSpPr>
        <p:spPr>
          <a:xfrm>
            <a:off x="468313" y="333375"/>
            <a:ext cx="8229600" cy="5360988"/>
          </a:xfrm>
        </p:spPr>
        <p:txBody>
          <a:bodyPr/>
          <a:lstStyle/>
          <a:p>
            <a:pPr eaLnBrk="1" hangingPunct="1"/>
            <a:r>
              <a:rPr lang="zh-CN" altLang="en-US" b="1"/>
              <a:t>其他类型的网格</a:t>
            </a:r>
          </a:p>
          <a:p>
            <a:pPr lvl="1" eaLnBrk="1" hangingPunct="1"/>
            <a:r>
              <a:rPr lang="zh-CN" altLang="en-US"/>
              <a:t>多块网格</a:t>
            </a:r>
          </a:p>
          <a:p>
            <a:pPr lvl="1" eaLnBrk="1" hangingPunct="1"/>
            <a:endParaRPr lang="zh-CN" altLang="en-US"/>
          </a:p>
          <a:p>
            <a:pPr lvl="1" eaLnBrk="1" hangingPunct="1"/>
            <a:endParaRPr lang="zh-CN" altLang="en-US"/>
          </a:p>
          <a:p>
            <a:pPr lvl="1" eaLnBrk="1" hangingPunct="1"/>
            <a:r>
              <a:rPr lang="zh-CN" altLang="en-US"/>
              <a:t>重叠网格</a:t>
            </a:r>
          </a:p>
          <a:p>
            <a:pPr lvl="1" eaLnBrk="1" hangingPunct="1"/>
            <a:endParaRPr lang="zh-CN" altLang="en-US"/>
          </a:p>
          <a:p>
            <a:pPr lvl="1" eaLnBrk="1" hangingPunct="1"/>
            <a:endParaRPr lang="zh-CN" altLang="en-US"/>
          </a:p>
          <a:p>
            <a:pPr lvl="1" eaLnBrk="1" hangingPunct="1"/>
            <a:endParaRPr lang="zh-CN" altLang="en-US"/>
          </a:p>
          <a:p>
            <a:pPr lvl="1" eaLnBrk="1" hangingPunct="1"/>
            <a:r>
              <a:rPr lang="zh-CN" altLang="en-US"/>
              <a:t>非结构网格</a:t>
            </a:r>
          </a:p>
        </p:txBody>
      </p:sp>
      <p:pic>
        <p:nvPicPr>
          <p:cNvPr id="717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81300"/>
            <a:ext cx="2185988"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6" descr="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425" y="2852738"/>
            <a:ext cx="22193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4868863"/>
            <a:ext cx="2401888"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5013325"/>
            <a:ext cx="19462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234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3716338"/>
            <a:ext cx="4321175"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body" idx="1"/>
          </p:nvPr>
        </p:nvSpPr>
        <p:spPr>
          <a:xfrm>
            <a:off x="457200" y="476250"/>
            <a:ext cx="8229600" cy="5649913"/>
          </a:xfrm>
        </p:spPr>
        <p:txBody>
          <a:bodyPr/>
          <a:lstStyle/>
          <a:p>
            <a:pPr eaLnBrk="1" hangingPunct="1"/>
            <a:r>
              <a:rPr lang="zh-CN" altLang="en-US" b="1"/>
              <a:t>结构网格和非结构网格</a:t>
            </a:r>
          </a:p>
          <a:p>
            <a:pPr lvl="1" eaLnBrk="1" hangingPunct="1"/>
            <a:r>
              <a:rPr lang="zh-CN" altLang="en-US"/>
              <a:t>结构网格：网格的拓扑信息可用一组指标如</a:t>
            </a:r>
            <a:r>
              <a:rPr lang="en-US" altLang="zh-CN"/>
              <a:t>(</a:t>
            </a:r>
            <a:r>
              <a:rPr lang="en-US" altLang="zh-CN" i="1"/>
              <a:t>i,j</a:t>
            </a:r>
            <a:r>
              <a:rPr lang="en-US" altLang="zh-CN"/>
              <a:t>)</a:t>
            </a:r>
            <a:r>
              <a:rPr lang="zh-CN" altLang="en-US"/>
              <a:t>、</a:t>
            </a:r>
            <a:r>
              <a:rPr lang="en-US" altLang="zh-CN"/>
              <a:t>(</a:t>
            </a:r>
            <a:r>
              <a:rPr lang="en-US" altLang="zh-CN" i="1"/>
              <a:t>i,j,k</a:t>
            </a:r>
            <a:r>
              <a:rPr lang="en-US" altLang="zh-CN"/>
              <a:t>)</a:t>
            </a:r>
            <a:r>
              <a:rPr lang="zh-CN" altLang="en-US"/>
              <a:t>等表征的网格</a:t>
            </a:r>
          </a:p>
          <a:p>
            <a:pPr lvl="1" eaLnBrk="1" hangingPunct="1"/>
            <a:endParaRPr lang="zh-CN" altLang="en-US"/>
          </a:p>
          <a:p>
            <a:pPr lvl="1" eaLnBrk="1" hangingPunct="1"/>
            <a:endParaRPr lang="zh-CN" altLang="en-US"/>
          </a:p>
          <a:p>
            <a:pPr lvl="1" eaLnBrk="1" hangingPunct="1"/>
            <a:endParaRPr lang="zh-CN" altLang="en-US"/>
          </a:p>
          <a:p>
            <a:pPr lvl="1" eaLnBrk="1" hangingPunct="1"/>
            <a:r>
              <a:rPr lang="zh-CN" altLang="en-US"/>
              <a:t>非结构网格：网格的拓扑连接关系需显式给定 </a:t>
            </a:r>
          </a:p>
        </p:txBody>
      </p:sp>
      <p:grpSp>
        <p:nvGrpSpPr>
          <p:cNvPr id="15379" name="Group 19"/>
          <p:cNvGrpSpPr>
            <a:grpSpLocks/>
          </p:cNvGrpSpPr>
          <p:nvPr/>
        </p:nvGrpSpPr>
        <p:grpSpPr bwMode="auto">
          <a:xfrm>
            <a:off x="4067175" y="1484313"/>
            <a:ext cx="4032250" cy="1943100"/>
            <a:chOff x="1973" y="1207"/>
            <a:chExt cx="2721" cy="1497"/>
          </a:xfrm>
        </p:grpSpPr>
        <p:sp>
          <p:nvSpPr>
            <p:cNvPr id="8197" name="Line 4"/>
            <p:cNvSpPr>
              <a:spLocks noChangeShapeType="1"/>
            </p:cNvSpPr>
            <p:nvPr/>
          </p:nvSpPr>
          <p:spPr bwMode="auto">
            <a:xfrm flipV="1">
              <a:off x="1973" y="1389"/>
              <a:ext cx="2359"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 name="Line 5"/>
            <p:cNvSpPr>
              <a:spLocks noChangeShapeType="1"/>
            </p:cNvSpPr>
            <p:nvPr/>
          </p:nvSpPr>
          <p:spPr bwMode="auto">
            <a:xfrm flipV="1">
              <a:off x="2018" y="1752"/>
              <a:ext cx="2540"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9" name="Line 6"/>
            <p:cNvSpPr>
              <a:spLocks noChangeShapeType="1"/>
            </p:cNvSpPr>
            <p:nvPr/>
          </p:nvSpPr>
          <p:spPr bwMode="auto">
            <a:xfrm flipV="1">
              <a:off x="2154" y="2205"/>
              <a:ext cx="2540"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0" name="Line 7"/>
            <p:cNvSpPr>
              <a:spLocks noChangeShapeType="1"/>
            </p:cNvSpPr>
            <p:nvPr/>
          </p:nvSpPr>
          <p:spPr bwMode="auto">
            <a:xfrm>
              <a:off x="2426" y="1480"/>
              <a:ext cx="998" cy="1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1" name="Line 8"/>
            <p:cNvSpPr>
              <a:spLocks noChangeShapeType="1"/>
            </p:cNvSpPr>
            <p:nvPr/>
          </p:nvSpPr>
          <p:spPr bwMode="auto">
            <a:xfrm>
              <a:off x="3016" y="1344"/>
              <a:ext cx="998" cy="1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2" name="Line 9"/>
            <p:cNvSpPr>
              <a:spLocks noChangeShapeType="1"/>
            </p:cNvSpPr>
            <p:nvPr/>
          </p:nvSpPr>
          <p:spPr bwMode="auto">
            <a:xfrm>
              <a:off x="3560" y="1207"/>
              <a:ext cx="998" cy="13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3" name="Oval 10"/>
            <p:cNvSpPr>
              <a:spLocks noChangeArrowheads="1"/>
            </p:cNvSpPr>
            <p:nvPr/>
          </p:nvSpPr>
          <p:spPr bwMode="auto">
            <a:xfrm>
              <a:off x="3288" y="1797"/>
              <a:ext cx="363"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i</a:t>
              </a:r>
              <a:r>
                <a:rPr lang="zh-CN" altLang="en-US" i="1">
                  <a:latin typeface="Times New Roman" panose="02020603050405020304" pitchFamily="18" charset="0"/>
                </a:rPr>
                <a:t>，</a:t>
              </a:r>
              <a:r>
                <a:rPr lang="en-US" altLang="zh-CN" i="1">
                  <a:latin typeface="Times New Roman" panose="02020603050405020304" pitchFamily="18" charset="0"/>
                </a:rPr>
                <a:t>j</a:t>
              </a:r>
            </a:p>
          </p:txBody>
        </p:sp>
        <p:sp>
          <p:nvSpPr>
            <p:cNvPr id="8204" name="Oval 11"/>
            <p:cNvSpPr>
              <a:spLocks noChangeArrowheads="1"/>
            </p:cNvSpPr>
            <p:nvPr/>
          </p:nvSpPr>
          <p:spPr bwMode="auto">
            <a:xfrm>
              <a:off x="3833" y="1706"/>
              <a:ext cx="454" cy="27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i+1</a:t>
              </a:r>
              <a:r>
                <a:rPr lang="zh-CN" altLang="en-US" i="1">
                  <a:latin typeface="Times New Roman" panose="02020603050405020304" pitchFamily="18" charset="0"/>
                </a:rPr>
                <a:t>，</a:t>
              </a:r>
              <a:r>
                <a:rPr lang="en-US" altLang="zh-CN" i="1">
                  <a:latin typeface="Times New Roman" panose="02020603050405020304" pitchFamily="18" charset="0"/>
                </a:rPr>
                <a:t>j</a:t>
              </a:r>
            </a:p>
          </p:txBody>
        </p:sp>
        <p:sp>
          <p:nvSpPr>
            <p:cNvPr id="8205" name="Oval 12"/>
            <p:cNvSpPr>
              <a:spLocks noChangeArrowheads="1"/>
            </p:cNvSpPr>
            <p:nvPr/>
          </p:nvSpPr>
          <p:spPr bwMode="auto">
            <a:xfrm>
              <a:off x="2562" y="1888"/>
              <a:ext cx="454" cy="27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i-1</a:t>
              </a:r>
              <a:r>
                <a:rPr lang="zh-CN" altLang="en-US" i="1">
                  <a:latin typeface="Times New Roman" panose="02020603050405020304" pitchFamily="18" charset="0"/>
                </a:rPr>
                <a:t>，</a:t>
              </a:r>
              <a:r>
                <a:rPr lang="en-US" altLang="zh-CN" i="1">
                  <a:latin typeface="Times New Roman" panose="02020603050405020304" pitchFamily="18" charset="0"/>
                </a:rPr>
                <a:t>j</a:t>
              </a:r>
            </a:p>
          </p:txBody>
        </p:sp>
        <p:sp>
          <p:nvSpPr>
            <p:cNvPr id="8206" name="Oval 13"/>
            <p:cNvSpPr>
              <a:spLocks noChangeArrowheads="1"/>
            </p:cNvSpPr>
            <p:nvPr/>
          </p:nvSpPr>
          <p:spPr bwMode="auto">
            <a:xfrm>
              <a:off x="2290" y="1570"/>
              <a:ext cx="590" cy="31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i-1</a:t>
              </a:r>
              <a:r>
                <a:rPr lang="zh-CN" altLang="en-US" i="1">
                  <a:latin typeface="Times New Roman" panose="02020603050405020304" pitchFamily="18" charset="0"/>
                </a:rPr>
                <a:t>，</a:t>
              </a:r>
              <a:r>
                <a:rPr lang="en-US" altLang="zh-CN" i="1">
                  <a:latin typeface="Times New Roman" panose="02020603050405020304" pitchFamily="18" charset="0"/>
                </a:rPr>
                <a:t>j+1</a:t>
              </a:r>
            </a:p>
          </p:txBody>
        </p:sp>
        <p:sp>
          <p:nvSpPr>
            <p:cNvPr id="8207" name="Oval 14"/>
            <p:cNvSpPr>
              <a:spLocks noChangeArrowheads="1"/>
            </p:cNvSpPr>
            <p:nvPr/>
          </p:nvSpPr>
          <p:spPr bwMode="auto">
            <a:xfrm>
              <a:off x="3016" y="1480"/>
              <a:ext cx="454" cy="27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i</a:t>
              </a:r>
              <a:r>
                <a:rPr lang="zh-CN" altLang="en-US" i="1">
                  <a:latin typeface="Times New Roman" panose="02020603050405020304" pitchFamily="18" charset="0"/>
                </a:rPr>
                <a:t>，</a:t>
              </a:r>
              <a:r>
                <a:rPr lang="en-US" altLang="zh-CN" i="1">
                  <a:latin typeface="Times New Roman" panose="02020603050405020304" pitchFamily="18" charset="0"/>
                </a:rPr>
                <a:t>j+1</a:t>
              </a:r>
            </a:p>
          </p:txBody>
        </p:sp>
        <p:sp>
          <p:nvSpPr>
            <p:cNvPr id="8208" name="Oval 15"/>
            <p:cNvSpPr>
              <a:spLocks noChangeArrowheads="1"/>
            </p:cNvSpPr>
            <p:nvPr/>
          </p:nvSpPr>
          <p:spPr bwMode="auto">
            <a:xfrm>
              <a:off x="4059" y="2069"/>
              <a:ext cx="590" cy="31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i+1</a:t>
              </a:r>
              <a:r>
                <a:rPr lang="zh-CN" altLang="en-US" i="1">
                  <a:latin typeface="Times New Roman" panose="02020603050405020304" pitchFamily="18" charset="0"/>
                </a:rPr>
                <a:t>，</a:t>
              </a:r>
              <a:r>
                <a:rPr lang="en-US" altLang="zh-CN" i="1">
                  <a:latin typeface="Times New Roman" panose="02020603050405020304" pitchFamily="18" charset="0"/>
                </a:rPr>
                <a:t>j-1</a:t>
              </a:r>
            </a:p>
          </p:txBody>
        </p:sp>
        <p:sp>
          <p:nvSpPr>
            <p:cNvPr id="8209" name="Oval 16"/>
            <p:cNvSpPr>
              <a:spLocks noChangeArrowheads="1"/>
            </p:cNvSpPr>
            <p:nvPr/>
          </p:nvSpPr>
          <p:spPr bwMode="auto">
            <a:xfrm>
              <a:off x="2880" y="2251"/>
              <a:ext cx="590" cy="31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i-1</a:t>
              </a:r>
              <a:r>
                <a:rPr lang="zh-CN" altLang="en-US" i="1">
                  <a:latin typeface="Times New Roman" panose="02020603050405020304" pitchFamily="18" charset="0"/>
                </a:rPr>
                <a:t>，</a:t>
              </a:r>
              <a:r>
                <a:rPr lang="en-US" altLang="zh-CN" i="1">
                  <a:latin typeface="Times New Roman" panose="02020603050405020304" pitchFamily="18" charset="0"/>
                </a:rPr>
                <a:t>j-1</a:t>
              </a:r>
            </a:p>
          </p:txBody>
        </p:sp>
        <p:sp>
          <p:nvSpPr>
            <p:cNvPr id="8210" name="Oval 17"/>
            <p:cNvSpPr>
              <a:spLocks noChangeArrowheads="1"/>
            </p:cNvSpPr>
            <p:nvPr/>
          </p:nvSpPr>
          <p:spPr bwMode="auto">
            <a:xfrm>
              <a:off x="3560" y="2160"/>
              <a:ext cx="454" cy="27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i</a:t>
              </a:r>
              <a:r>
                <a:rPr lang="zh-CN" altLang="en-US" i="1">
                  <a:latin typeface="Times New Roman" panose="02020603050405020304" pitchFamily="18" charset="0"/>
                </a:rPr>
                <a:t>，</a:t>
              </a:r>
              <a:r>
                <a:rPr lang="en-US" altLang="zh-CN" i="1">
                  <a:latin typeface="Times New Roman" panose="02020603050405020304" pitchFamily="18" charset="0"/>
                </a:rPr>
                <a:t>j-1</a:t>
              </a:r>
            </a:p>
          </p:txBody>
        </p:sp>
        <p:sp>
          <p:nvSpPr>
            <p:cNvPr id="8211" name="Oval 18"/>
            <p:cNvSpPr>
              <a:spLocks noChangeArrowheads="1"/>
            </p:cNvSpPr>
            <p:nvPr/>
          </p:nvSpPr>
          <p:spPr bwMode="auto">
            <a:xfrm>
              <a:off x="3515" y="1344"/>
              <a:ext cx="590" cy="31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i="1">
                  <a:latin typeface="Times New Roman" panose="02020603050405020304" pitchFamily="18" charset="0"/>
                </a:rPr>
                <a:t>i+1</a:t>
              </a:r>
              <a:r>
                <a:rPr lang="zh-CN" altLang="en-US" i="1">
                  <a:latin typeface="Times New Roman" panose="02020603050405020304" pitchFamily="18" charset="0"/>
                </a:rPr>
                <a:t>，</a:t>
              </a:r>
              <a:r>
                <a:rPr lang="en-US" altLang="zh-CN" i="1">
                  <a:latin typeface="Times New Roman" panose="02020603050405020304" pitchFamily="18" charset="0"/>
                </a:rPr>
                <a:t>j+1</a:t>
              </a:r>
            </a:p>
          </p:txBody>
        </p:sp>
      </p:grpSp>
    </p:spTree>
    <p:extLst>
      <p:ext uri="{BB962C8B-B14F-4D97-AF65-F5344CB8AC3E}">
        <p14:creationId xmlns:p14="http://schemas.microsoft.com/office/powerpoint/2010/main" val="489092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nodeType="clickEffect">
                                  <p:stCondLst>
                                    <p:cond delay="0"/>
                                  </p:stCondLst>
                                  <p:childTnLst>
                                    <p:animRot by="21600000">
                                      <p:cBhvr>
                                        <p:cTn id="6" dur="2000" fill="hold"/>
                                        <p:tgtEl>
                                          <p:spTgt spid="153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 descr="g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1500" y="1196975"/>
            <a:ext cx="38179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body" idx="1"/>
          </p:nvPr>
        </p:nvSpPr>
        <p:spPr>
          <a:xfrm>
            <a:off x="0" y="476250"/>
            <a:ext cx="8229600" cy="5649913"/>
          </a:xfrm>
        </p:spPr>
        <p:txBody>
          <a:bodyPr/>
          <a:lstStyle/>
          <a:p>
            <a:pPr eaLnBrk="1" hangingPunct="1"/>
            <a:r>
              <a:rPr lang="zh-CN" altLang="en-US" b="1"/>
              <a:t>结构网格的基本要求</a:t>
            </a:r>
          </a:p>
          <a:p>
            <a:pPr lvl="1" eaLnBrk="1" hangingPunct="1"/>
            <a:r>
              <a:rPr lang="zh-CN" altLang="en-US"/>
              <a:t>一一对应性</a:t>
            </a:r>
          </a:p>
          <a:p>
            <a:pPr lvl="1" eaLnBrk="1" hangingPunct="1"/>
            <a:r>
              <a:rPr lang="zh-CN" altLang="en-US"/>
              <a:t>手系相同性</a:t>
            </a:r>
          </a:p>
          <a:p>
            <a:pPr lvl="2" eaLnBrk="1" hangingPunct="1"/>
            <a:r>
              <a:rPr lang="zh-CN" altLang="en-US"/>
              <a:t>物理平面和计算平面均为右手系</a:t>
            </a:r>
          </a:p>
          <a:p>
            <a:pPr lvl="1" eaLnBrk="1" hangingPunct="1"/>
            <a:r>
              <a:rPr lang="zh-CN" altLang="en-US"/>
              <a:t>正交性</a:t>
            </a:r>
          </a:p>
          <a:p>
            <a:pPr lvl="1" eaLnBrk="1" hangingPunct="1"/>
            <a:r>
              <a:rPr lang="zh-CN" altLang="en-US"/>
              <a:t>光滑性</a:t>
            </a:r>
          </a:p>
          <a:p>
            <a:pPr lvl="1" eaLnBrk="1" hangingPunct="1"/>
            <a:r>
              <a:rPr lang="zh-CN" altLang="en-US"/>
              <a:t>流场适应性</a:t>
            </a:r>
          </a:p>
          <a:p>
            <a:pPr lvl="2" eaLnBrk="1" hangingPunct="1"/>
            <a:r>
              <a:rPr lang="zh-CN" altLang="en-US"/>
              <a:t>为了更好的模拟如边界层等流动参数变化剧烈的区域中的流动，我们往往希望这些区域的网格较密。但是，从有限差分方法的构造和实施上看，均匀网格更加简单。我们可以确定适当的变换关系，使得在物理平面网格可以是非均匀的，但是在计算平面，网格是均匀的 </a:t>
            </a:r>
          </a:p>
        </p:txBody>
      </p:sp>
      <p:sp>
        <p:nvSpPr>
          <p:cNvPr id="9220" name="Rectangle 5"/>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221" name="Object 4"/>
          <p:cNvGraphicFramePr>
            <a:graphicFrameLocks noChangeAspect="1"/>
          </p:cNvGraphicFramePr>
          <p:nvPr/>
        </p:nvGraphicFramePr>
        <p:xfrm>
          <a:off x="3492500" y="1196975"/>
          <a:ext cx="1803400" cy="342900"/>
        </p:xfrm>
        <a:graphic>
          <a:graphicData uri="http://schemas.openxmlformats.org/presentationml/2006/ole">
            <mc:AlternateContent xmlns:mc="http://schemas.openxmlformats.org/markup-compatibility/2006">
              <mc:Choice xmlns:v="urn:schemas-microsoft-com:vml" Requires="v">
                <p:oleObj spid="_x0000_s242710" name="Equation" r:id="rId5" imgW="1803400" imgH="342900" progId="Equation.DSMT4">
                  <p:embed/>
                </p:oleObj>
              </mc:Choice>
              <mc:Fallback>
                <p:oleObj name="Equation" r:id="rId5" imgW="1803400" imgH="342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1196975"/>
                        <a:ext cx="1803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2" name="AutoShape 12"/>
          <p:cNvSpPr>
            <a:spLocks/>
          </p:cNvSpPr>
          <p:nvPr/>
        </p:nvSpPr>
        <p:spPr bwMode="auto">
          <a:xfrm>
            <a:off x="2195513" y="2708275"/>
            <a:ext cx="144462" cy="720725"/>
          </a:xfrm>
          <a:prstGeom prst="rightBrace">
            <a:avLst>
              <a:gd name="adj1" fmla="val 4157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3" name="Rectangle 13"/>
          <p:cNvSpPr>
            <a:spLocks noChangeArrowheads="1"/>
          </p:cNvSpPr>
          <p:nvPr/>
        </p:nvSpPr>
        <p:spPr bwMode="auto">
          <a:xfrm>
            <a:off x="2700338" y="2781300"/>
            <a:ext cx="1655762" cy="504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尽量满足</a:t>
            </a:r>
          </a:p>
        </p:txBody>
      </p:sp>
    </p:spTree>
    <p:extLst>
      <p:ext uri="{BB962C8B-B14F-4D97-AF65-F5344CB8AC3E}">
        <p14:creationId xmlns:p14="http://schemas.microsoft.com/office/powerpoint/2010/main" val="13647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02" name="Group 46"/>
          <p:cNvGrpSpPr>
            <a:grpSpLocks/>
          </p:cNvGrpSpPr>
          <p:nvPr/>
        </p:nvGrpSpPr>
        <p:grpSpPr bwMode="auto">
          <a:xfrm>
            <a:off x="4643438" y="908050"/>
            <a:ext cx="3817937" cy="2781300"/>
            <a:chOff x="3355" y="2568"/>
            <a:chExt cx="2405" cy="1752"/>
          </a:xfrm>
        </p:grpSpPr>
        <p:pic>
          <p:nvPicPr>
            <p:cNvPr id="10254" name="Picture 10" descr="g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5" y="2568"/>
              <a:ext cx="2405" cy="15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10255" name="Object 42"/>
            <p:cNvGraphicFramePr>
              <a:graphicFrameLocks noChangeAspect="1"/>
            </p:cNvGraphicFramePr>
            <p:nvPr/>
          </p:nvGraphicFramePr>
          <p:xfrm>
            <a:off x="5152" y="4078"/>
            <a:ext cx="608" cy="242"/>
          </p:xfrm>
          <a:graphic>
            <a:graphicData uri="http://schemas.openxmlformats.org/presentationml/2006/ole">
              <mc:AlternateContent xmlns:mc="http://schemas.openxmlformats.org/markup-compatibility/2006">
                <mc:Choice xmlns:v="urn:schemas-microsoft-com:vml" Requires="v">
                  <p:oleObj spid="_x0000_s243894" name="Equation" r:id="rId5" imgW="965200" imgH="381000" progId="Equation.DSMT4">
                    <p:embed/>
                  </p:oleObj>
                </mc:Choice>
                <mc:Fallback>
                  <p:oleObj name="Equation" r:id="rId5" imgW="965200" imgH="381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2" y="4078"/>
                          <a:ext cx="608" cy="2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6" name="Object 43"/>
            <p:cNvGraphicFramePr>
              <a:graphicFrameLocks noChangeAspect="1"/>
            </p:cNvGraphicFramePr>
            <p:nvPr/>
          </p:nvGraphicFramePr>
          <p:xfrm>
            <a:off x="3470" y="4078"/>
            <a:ext cx="588" cy="242"/>
          </p:xfrm>
          <a:graphic>
            <a:graphicData uri="http://schemas.openxmlformats.org/presentationml/2006/ole">
              <mc:AlternateContent xmlns:mc="http://schemas.openxmlformats.org/markup-compatibility/2006">
                <mc:Choice xmlns:v="urn:schemas-microsoft-com:vml" Requires="v">
                  <p:oleObj spid="_x0000_s243895" name="Equation" r:id="rId7" imgW="939392" imgH="380835" progId="Equation.DSMT4">
                    <p:embed/>
                  </p:oleObj>
                </mc:Choice>
                <mc:Fallback>
                  <p:oleObj name="Equation" r:id="rId7" imgW="939392" imgH="38083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0" y="4078"/>
                          <a:ext cx="588" cy="2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7" name="Object 44"/>
            <p:cNvGraphicFramePr>
              <a:graphicFrameLocks noChangeAspect="1"/>
            </p:cNvGraphicFramePr>
            <p:nvPr/>
          </p:nvGraphicFramePr>
          <p:xfrm>
            <a:off x="4195" y="3838"/>
            <a:ext cx="594" cy="242"/>
          </p:xfrm>
          <a:graphic>
            <a:graphicData uri="http://schemas.openxmlformats.org/presentationml/2006/ole">
              <mc:AlternateContent xmlns:mc="http://schemas.openxmlformats.org/markup-compatibility/2006">
                <mc:Choice xmlns:v="urn:schemas-microsoft-com:vml" Requires="v">
                  <p:oleObj spid="_x0000_s243896" name="Equation" r:id="rId9" imgW="939392" imgH="380835" progId="Equation.DSMT4">
                    <p:embed/>
                  </p:oleObj>
                </mc:Choice>
                <mc:Fallback>
                  <p:oleObj name="Equation" r:id="rId9" imgW="939392" imgH="38083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5" y="3838"/>
                          <a:ext cx="594" cy="2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8" name="Object 45"/>
            <p:cNvGraphicFramePr>
              <a:graphicFrameLocks noChangeAspect="1"/>
            </p:cNvGraphicFramePr>
            <p:nvPr/>
          </p:nvGraphicFramePr>
          <p:xfrm>
            <a:off x="4241" y="3067"/>
            <a:ext cx="616" cy="242"/>
          </p:xfrm>
          <a:graphic>
            <a:graphicData uri="http://schemas.openxmlformats.org/presentationml/2006/ole">
              <mc:AlternateContent xmlns:mc="http://schemas.openxmlformats.org/markup-compatibility/2006">
                <mc:Choice xmlns:v="urn:schemas-microsoft-com:vml" Requires="v">
                  <p:oleObj spid="_x0000_s243897" name="Equation" r:id="rId11" imgW="977900" imgH="381000" progId="Equation.DSMT4">
                    <p:embed/>
                  </p:oleObj>
                </mc:Choice>
                <mc:Fallback>
                  <p:oleObj name="Equation" r:id="rId11" imgW="977900" imgH="381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1" y="3067"/>
                          <a:ext cx="616" cy="2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459" name="Rectangle 3"/>
          <p:cNvSpPr>
            <a:spLocks noGrp="1" noChangeArrowheads="1"/>
          </p:cNvSpPr>
          <p:nvPr>
            <p:ph type="body" idx="1"/>
          </p:nvPr>
        </p:nvSpPr>
        <p:spPr>
          <a:xfrm>
            <a:off x="468313" y="333375"/>
            <a:ext cx="8229600" cy="6048375"/>
          </a:xfrm>
        </p:spPr>
        <p:txBody>
          <a:bodyPr/>
          <a:lstStyle/>
          <a:p>
            <a:pPr eaLnBrk="1" hangingPunct="1"/>
            <a:r>
              <a:rPr lang="zh-CN" altLang="en-US" b="1" dirty="0"/>
              <a:t>贴体结构网格生成的一些考虑</a:t>
            </a:r>
          </a:p>
          <a:p>
            <a:pPr lvl="1" eaLnBrk="1" hangingPunct="1"/>
            <a:r>
              <a:rPr lang="zh-CN" altLang="en-US" dirty="0"/>
              <a:t>实用中</a:t>
            </a:r>
            <a:r>
              <a:rPr lang="en-US" altLang="zh-CN" dirty="0"/>
              <a:t>,</a:t>
            </a:r>
            <a:r>
              <a:rPr lang="zh-CN" altLang="en-US" dirty="0"/>
              <a:t>只需确定                   之间的离散对应关系</a:t>
            </a:r>
          </a:p>
          <a:p>
            <a:pPr lvl="1" eaLnBrk="1" hangingPunct="1"/>
            <a:r>
              <a:rPr lang="zh-CN" altLang="en-US" dirty="0"/>
              <a:t>网格生成步骤</a:t>
            </a:r>
          </a:p>
          <a:p>
            <a:pPr lvl="2" eaLnBrk="1" hangingPunct="1"/>
            <a:r>
              <a:rPr lang="zh-CN" altLang="en-US" dirty="0">
                <a:solidFill>
                  <a:schemeClr val="accent6">
                    <a:lumMod val="60000"/>
                    <a:lumOff val="40000"/>
                  </a:schemeClr>
                </a:solidFill>
              </a:rPr>
              <a:t>生成计算平面网格</a:t>
            </a:r>
          </a:p>
          <a:p>
            <a:pPr lvl="2" eaLnBrk="1" hangingPunct="1"/>
            <a:endParaRPr lang="zh-CN" altLang="en-US" dirty="0"/>
          </a:p>
          <a:p>
            <a:pPr lvl="2" eaLnBrk="1" hangingPunct="1"/>
            <a:r>
              <a:rPr lang="zh-CN" altLang="en-US" dirty="0"/>
              <a:t>给定物理平面边界</a:t>
            </a:r>
          </a:p>
          <a:p>
            <a:pPr lvl="2" eaLnBrk="1" hangingPunct="1"/>
            <a:r>
              <a:rPr lang="zh-CN" altLang="en-US" dirty="0"/>
              <a:t>建立计算平面求解域边界和物理平面求解域边界的对应关系 </a:t>
            </a:r>
          </a:p>
          <a:p>
            <a:pPr lvl="2" eaLnBrk="1" hangingPunct="1"/>
            <a:r>
              <a:rPr lang="zh-CN" altLang="en-US" dirty="0"/>
              <a:t>在物理平面求解域的边界上划分边界网格点，定出边界网格点的坐标，并建立和计算平面边界网格点的一一对应关系</a:t>
            </a:r>
          </a:p>
          <a:p>
            <a:pPr lvl="2" eaLnBrk="1" hangingPunct="1"/>
            <a:r>
              <a:rPr lang="zh-CN" altLang="en-US" dirty="0"/>
              <a:t>通过某种方法确定物理平面求解域的内点网格和计算平面上求解域内点网格的对应关系  </a:t>
            </a:r>
          </a:p>
        </p:txBody>
      </p:sp>
      <p:graphicFrame>
        <p:nvGraphicFramePr>
          <p:cNvPr id="10244" name="Object 4"/>
          <p:cNvGraphicFramePr>
            <a:graphicFrameLocks noChangeAspect="1"/>
          </p:cNvGraphicFramePr>
          <p:nvPr/>
        </p:nvGraphicFramePr>
        <p:xfrm>
          <a:off x="3851275" y="981075"/>
          <a:ext cx="1803400" cy="342900"/>
        </p:xfrm>
        <a:graphic>
          <a:graphicData uri="http://schemas.openxmlformats.org/presentationml/2006/ole">
            <mc:AlternateContent xmlns:mc="http://schemas.openxmlformats.org/markup-compatibility/2006">
              <mc:Choice xmlns:v="urn:schemas-microsoft-com:vml" Requires="v">
                <p:oleObj spid="_x0000_s243898" name="Equation" r:id="rId13" imgW="1803400" imgH="342900" progId="Equation.DSMT4">
                  <p:embed/>
                </p:oleObj>
              </mc:Choice>
              <mc:Fallback>
                <p:oleObj name="Equation" r:id="rId13" imgW="1803400" imgH="3429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1275" y="981075"/>
                        <a:ext cx="1803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6" name="Rectangle 8"/>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9507" name="Group 51"/>
          <p:cNvGrpSpPr>
            <a:grpSpLocks/>
          </p:cNvGrpSpPr>
          <p:nvPr/>
        </p:nvGrpSpPr>
        <p:grpSpPr bwMode="auto">
          <a:xfrm>
            <a:off x="4932363" y="1412875"/>
            <a:ext cx="3825875" cy="1871663"/>
            <a:chOff x="158" y="2296"/>
            <a:chExt cx="2410" cy="1179"/>
          </a:xfrm>
        </p:grpSpPr>
        <p:graphicFrame>
          <p:nvGraphicFramePr>
            <p:cNvPr id="10252" name="Object 5"/>
            <p:cNvGraphicFramePr>
              <a:graphicFrameLocks noChangeAspect="1"/>
            </p:cNvGraphicFramePr>
            <p:nvPr/>
          </p:nvGraphicFramePr>
          <p:xfrm>
            <a:off x="158" y="2296"/>
            <a:ext cx="2410" cy="558"/>
          </p:xfrm>
          <a:graphic>
            <a:graphicData uri="http://schemas.openxmlformats.org/presentationml/2006/ole">
              <mc:AlternateContent xmlns:mc="http://schemas.openxmlformats.org/markup-compatibility/2006">
                <mc:Choice xmlns:v="urn:schemas-microsoft-com:vml" Requires="v">
                  <p:oleObj spid="_x0000_s243899" name="Equation" r:id="rId15" imgW="3822700" imgH="889000" progId="Equation.DSMT4">
                    <p:embed/>
                  </p:oleObj>
                </mc:Choice>
                <mc:Fallback>
                  <p:oleObj name="Equation" r:id="rId15" imgW="3822700" imgH="8890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 y="2296"/>
                          <a:ext cx="2410"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3" name="Object 7"/>
            <p:cNvGraphicFramePr>
              <a:graphicFrameLocks noChangeAspect="1"/>
            </p:cNvGraphicFramePr>
            <p:nvPr/>
          </p:nvGraphicFramePr>
          <p:xfrm>
            <a:off x="158" y="2931"/>
            <a:ext cx="1495" cy="544"/>
          </p:xfrm>
          <a:graphic>
            <a:graphicData uri="http://schemas.openxmlformats.org/presentationml/2006/ole">
              <mc:AlternateContent xmlns:mc="http://schemas.openxmlformats.org/markup-compatibility/2006">
                <mc:Choice xmlns:v="urn:schemas-microsoft-com:vml" Requires="v">
                  <p:oleObj spid="_x0000_s243900" name="Equation" r:id="rId17" imgW="2374900" imgH="863600" progId="Equation.DSMT4">
                    <p:embed/>
                  </p:oleObj>
                </mc:Choice>
                <mc:Fallback>
                  <p:oleObj name="Equation" r:id="rId17" imgW="2374900" imgH="863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 y="2931"/>
                          <a:ext cx="1495"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248" name="Rectangle 48"/>
          <p:cNvSpPr>
            <a:spLocks noChangeArrowheads="1"/>
          </p:cNvSpPr>
          <p:nvPr/>
        </p:nvSpPr>
        <p:spPr bwMode="auto">
          <a:xfrm>
            <a:off x="0" y="245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9" name="Rectangle 50"/>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505" name="Object 49"/>
          <p:cNvGraphicFramePr>
            <a:graphicFrameLocks noChangeAspect="1"/>
          </p:cNvGraphicFramePr>
          <p:nvPr/>
        </p:nvGraphicFramePr>
        <p:xfrm>
          <a:off x="4716463" y="3716338"/>
          <a:ext cx="3887787" cy="914400"/>
        </p:xfrm>
        <a:graphic>
          <a:graphicData uri="http://schemas.openxmlformats.org/presentationml/2006/ole">
            <mc:AlternateContent xmlns:mc="http://schemas.openxmlformats.org/markup-compatibility/2006">
              <mc:Choice xmlns:v="urn:schemas-microsoft-com:vml" Requires="v">
                <p:oleObj spid="_x0000_s243901" name="Equation" r:id="rId19" imgW="3975100" imgH="914400" progId="Equation.DSMT4">
                  <p:embed/>
                </p:oleObj>
              </mc:Choice>
              <mc:Fallback>
                <p:oleObj name="Equation" r:id="rId19" imgW="3975100" imgH="9144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6463" y="3716338"/>
                        <a:ext cx="3887787" cy="914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03" name="Object 47"/>
          <p:cNvGraphicFramePr>
            <a:graphicFrameLocks/>
          </p:cNvGraphicFramePr>
          <p:nvPr>
            <p:extLst>
              <p:ext uri="{D42A27DB-BD31-4B8C-83A1-F6EECF244321}">
                <p14:modId xmlns:p14="http://schemas.microsoft.com/office/powerpoint/2010/main" val="1487306949"/>
              </p:ext>
            </p:extLst>
          </p:nvPr>
        </p:nvGraphicFramePr>
        <p:xfrm>
          <a:off x="144463" y="957263"/>
          <a:ext cx="4787900" cy="2305050"/>
        </p:xfrm>
        <a:graphic>
          <a:graphicData uri="http://schemas.openxmlformats.org/presentationml/2006/ole">
            <mc:AlternateContent xmlns:mc="http://schemas.openxmlformats.org/markup-compatibility/2006">
              <mc:Choice xmlns:v="urn:schemas-microsoft-com:vml" Requires="v">
                <p:oleObj spid="_x0000_s243902" name="Equation" r:id="rId21" imgW="5080000" imgH="1955800" progId="Equation.DSMT4">
                  <p:embed/>
                </p:oleObj>
              </mc:Choice>
              <mc:Fallback>
                <p:oleObj name="Equation" r:id="rId21" imgW="5080000" imgH="1955800" progId="Equation.DSMT4">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463" y="957263"/>
                        <a:ext cx="4787900" cy="230505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38610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950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mph" presetSubtype="2" fill="hold" nodeType="clickEffect">
                                  <p:stCondLst>
                                    <p:cond delay="0"/>
                                  </p:stCondLst>
                                  <p:childTnLst>
                                    <p:animClr clrSpc="rgb" dir="cw">
                                      <p:cBhvr override="childStyle">
                                        <p:cTn id="10" dur="500" fill="hold"/>
                                        <p:tgtEl>
                                          <p:spTgt spid="19459">
                                            <p:txEl>
                                              <p:pRg st="5" end="5"/>
                                            </p:txEl>
                                          </p:spTgt>
                                        </p:tgtEl>
                                        <p:attrNameLst>
                                          <p:attrName>style.color</p:attrName>
                                        </p:attrNameLst>
                                      </p:cBhvr>
                                      <p:to>
                                        <a:srgbClr val="6B6BCE"/>
                                      </p:to>
                                    </p:animClr>
                                  </p:childTnLst>
                                </p:cTn>
                              </p:par>
                              <p:par>
                                <p:cTn id="11" presetID="3" presetClass="emph" presetSubtype="2" fill="hold" nodeType="withEffect">
                                  <p:stCondLst>
                                    <p:cond delay="0"/>
                                  </p:stCondLst>
                                  <p:childTnLst>
                                    <p:animClr clrSpc="rgb" dir="cw">
                                      <p:cBhvr override="childStyle">
                                        <p:cTn id="12" dur="500" fill="hold"/>
                                        <p:tgtEl>
                                          <p:spTgt spid="19459">
                                            <p:txEl>
                                              <p:pRg st="6" end="6"/>
                                            </p:txEl>
                                          </p:spTgt>
                                        </p:tgtEl>
                                        <p:attrNameLst>
                                          <p:attrName>style.color</p:attrName>
                                        </p:attrNameLst>
                                      </p:cBhvr>
                                      <p:to>
                                        <a:srgbClr val="6B6BCE"/>
                                      </p:to>
                                    </p:animClr>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50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mph" presetSubtype="2" fill="hold" nodeType="clickEffect">
                                  <p:stCondLst>
                                    <p:cond delay="0"/>
                                  </p:stCondLst>
                                  <p:childTnLst>
                                    <p:animClr clrSpc="rgb" dir="cw">
                                      <p:cBhvr override="childStyle">
                                        <p:cTn id="20" dur="500" fill="hold"/>
                                        <p:tgtEl>
                                          <p:spTgt spid="19459">
                                            <p:txEl>
                                              <p:pRg st="7" end="7"/>
                                            </p:txEl>
                                          </p:spTgt>
                                        </p:tgtEl>
                                        <p:attrNameLst>
                                          <p:attrName>style.color</p:attrName>
                                        </p:attrNameLst>
                                      </p:cBhvr>
                                      <p:to>
                                        <a:srgbClr val="6B6BCE"/>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950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mph" presetSubtype="2" fill="hold" nodeType="clickEffect">
                                  <p:stCondLst>
                                    <p:cond delay="0"/>
                                  </p:stCondLst>
                                  <p:childTnLst>
                                    <p:animClr clrSpc="rgb" dir="cw">
                                      <p:cBhvr override="childStyle">
                                        <p:cTn id="28" dur="500" fill="hold"/>
                                        <p:tgtEl>
                                          <p:spTgt spid="19459">
                                            <p:txEl>
                                              <p:pRg st="8" end="8"/>
                                            </p:txEl>
                                          </p:spTgt>
                                        </p:tgtEl>
                                        <p:attrNameLst>
                                          <p:attrName>style.color</p:attrName>
                                        </p:attrNameLst>
                                      </p:cBhvr>
                                      <p:to>
                                        <a:srgbClr val="6B6BCE"/>
                                      </p:to>
                                    </p:animClr>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9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b="1"/>
              <a:t>2. </a:t>
            </a:r>
            <a:r>
              <a:rPr lang="zh-CN" altLang="en-US" b="1"/>
              <a:t>贴体坐标中的基本方程</a:t>
            </a:r>
          </a:p>
        </p:txBody>
      </p:sp>
      <p:sp>
        <p:nvSpPr>
          <p:cNvPr id="11267" name="Rectangle 3"/>
          <p:cNvSpPr>
            <a:spLocks noGrp="1" noChangeArrowheads="1"/>
          </p:cNvSpPr>
          <p:nvPr>
            <p:ph type="body" idx="1"/>
          </p:nvPr>
        </p:nvSpPr>
        <p:spPr/>
        <p:txBody>
          <a:bodyPr/>
          <a:lstStyle/>
          <a:p>
            <a:pPr eaLnBrk="1" hangingPunct="1"/>
            <a:endParaRPr lang="zh-CN" altLang="zh-CN"/>
          </a:p>
        </p:txBody>
      </p:sp>
      <p:sp>
        <p:nvSpPr>
          <p:cNvPr id="11268"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269" name="Object 4"/>
          <p:cNvGraphicFramePr>
            <a:graphicFrameLocks noChangeAspect="1"/>
          </p:cNvGraphicFramePr>
          <p:nvPr/>
        </p:nvGraphicFramePr>
        <p:xfrm>
          <a:off x="1835150" y="2349500"/>
          <a:ext cx="5370513" cy="1341438"/>
        </p:xfrm>
        <a:graphic>
          <a:graphicData uri="http://schemas.openxmlformats.org/presentationml/2006/ole">
            <mc:AlternateContent xmlns:mc="http://schemas.openxmlformats.org/markup-compatibility/2006">
              <mc:Choice xmlns:v="urn:schemas-microsoft-com:vml" Requires="v">
                <p:oleObj spid="_x0000_s244758" name="Equation" r:id="rId4" imgW="3454400" imgH="863600" progId="Equation.DSMT4">
                  <p:embed/>
                </p:oleObj>
              </mc:Choice>
              <mc:Fallback>
                <p:oleObj name="Equation" r:id="rId4" imgW="3454400" imgH="863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2349500"/>
                        <a:ext cx="5370513"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0" name="Rectangle 6"/>
          <p:cNvSpPr>
            <a:spLocks noChangeArrowheads="1"/>
          </p:cNvSpPr>
          <p:nvPr/>
        </p:nvSpPr>
        <p:spPr bwMode="auto">
          <a:xfrm>
            <a:off x="2051050" y="3789363"/>
            <a:ext cx="1800225" cy="7191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正变换</a:t>
            </a:r>
          </a:p>
        </p:txBody>
      </p:sp>
      <p:sp>
        <p:nvSpPr>
          <p:cNvPr id="11271" name="Rectangle 7"/>
          <p:cNvSpPr>
            <a:spLocks noChangeArrowheads="1"/>
          </p:cNvSpPr>
          <p:nvPr/>
        </p:nvSpPr>
        <p:spPr bwMode="auto">
          <a:xfrm>
            <a:off x="5076825" y="3789363"/>
            <a:ext cx="1800225" cy="7191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逆变换</a:t>
            </a:r>
          </a:p>
        </p:txBody>
      </p:sp>
      <p:sp>
        <p:nvSpPr>
          <p:cNvPr id="11272" name="Rectangle 8"/>
          <p:cNvSpPr>
            <a:spLocks noChangeArrowheads="1"/>
          </p:cNvSpPr>
          <p:nvPr/>
        </p:nvSpPr>
        <p:spPr bwMode="auto">
          <a:xfrm>
            <a:off x="2268538" y="4797425"/>
            <a:ext cx="4537075" cy="9366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假定已知上述变换的离散形式</a:t>
            </a:r>
          </a:p>
          <a:p>
            <a:pPr algn="ctr" eaLnBrk="1" hangingPunct="1"/>
            <a:r>
              <a:rPr lang="zh-CN" altLang="en-US" sz="2400" b="1"/>
              <a:t>即已经生成好贴体网格</a:t>
            </a:r>
          </a:p>
        </p:txBody>
      </p:sp>
    </p:spTree>
    <p:extLst>
      <p:ext uri="{BB962C8B-B14F-4D97-AF65-F5344CB8AC3E}">
        <p14:creationId xmlns:p14="http://schemas.microsoft.com/office/powerpoint/2010/main" val="2242866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74638"/>
            <a:ext cx="6778625" cy="777875"/>
          </a:xfrm>
        </p:spPr>
        <p:txBody>
          <a:bodyPr/>
          <a:lstStyle/>
          <a:p>
            <a:pPr algn="l" eaLnBrk="1" hangingPunct="1"/>
            <a:r>
              <a:rPr lang="zh-CN" altLang="en-US" sz="3200" b="1"/>
              <a:t>导数的变换</a:t>
            </a:r>
            <a:r>
              <a:rPr lang="zh-CN" altLang="en-US"/>
              <a:t> </a:t>
            </a:r>
          </a:p>
        </p:txBody>
      </p:sp>
      <p:sp>
        <p:nvSpPr>
          <p:cNvPr id="12291" name="Rectangle 3"/>
          <p:cNvSpPr>
            <a:spLocks noGrp="1" noChangeArrowheads="1"/>
          </p:cNvSpPr>
          <p:nvPr>
            <p:ph type="body" idx="1"/>
          </p:nvPr>
        </p:nvSpPr>
        <p:spPr/>
        <p:txBody>
          <a:bodyPr/>
          <a:lstStyle/>
          <a:p>
            <a:pPr eaLnBrk="1" hangingPunct="1"/>
            <a:r>
              <a:rPr lang="zh-CN" altLang="en-US"/>
              <a:t>一阶导数</a:t>
            </a:r>
          </a:p>
        </p:txBody>
      </p:sp>
      <p:sp>
        <p:nvSpPr>
          <p:cNvPr id="12292" name="Rectangle 5"/>
          <p:cNvSpPr>
            <a:spLocks noChangeArrowheads="1"/>
          </p:cNvSpPr>
          <p:nvPr/>
        </p:nvSpPr>
        <p:spPr bwMode="auto">
          <a:xfrm>
            <a:off x="0" y="303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293" name="Object 4"/>
          <p:cNvGraphicFramePr>
            <a:graphicFrameLocks noChangeAspect="1"/>
          </p:cNvGraphicFramePr>
          <p:nvPr/>
        </p:nvGraphicFramePr>
        <p:xfrm>
          <a:off x="2987675" y="2924175"/>
          <a:ext cx="2403475" cy="2060575"/>
        </p:xfrm>
        <a:graphic>
          <a:graphicData uri="http://schemas.openxmlformats.org/presentationml/2006/ole">
            <mc:AlternateContent xmlns:mc="http://schemas.openxmlformats.org/markup-compatibility/2006">
              <mc:Choice xmlns:v="urn:schemas-microsoft-com:vml" Requires="v">
                <p:oleObj spid="_x0000_s245782" name="Equation" r:id="rId4" imgW="2400300" imgH="2057400" progId="Equation.DSMT4">
                  <p:embed/>
                </p:oleObj>
              </mc:Choice>
              <mc:Fallback>
                <p:oleObj name="Equation" r:id="rId4" imgW="2400300" imgH="2057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924175"/>
                        <a:ext cx="240347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30370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468313" y="188913"/>
            <a:ext cx="8229600" cy="4525962"/>
          </a:xfrm>
        </p:spPr>
        <p:txBody>
          <a:bodyPr/>
          <a:lstStyle/>
          <a:p>
            <a:pPr eaLnBrk="1" hangingPunct="1"/>
            <a:r>
              <a:rPr lang="zh-CN" altLang="en-US"/>
              <a:t>二阶导数</a:t>
            </a:r>
          </a:p>
        </p:txBody>
      </p:sp>
      <p:sp>
        <p:nvSpPr>
          <p:cNvPr id="13315" name="Rectangle 5"/>
          <p:cNvSpPr>
            <a:spLocks noChangeArrowheads="1"/>
          </p:cNvSpPr>
          <p:nvPr/>
        </p:nvSpPr>
        <p:spPr bwMode="auto">
          <a:xfrm>
            <a:off x="0" y="1663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6" name="Object 4"/>
          <p:cNvGraphicFramePr>
            <a:graphicFrameLocks noChangeAspect="1"/>
          </p:cNvGraphicFramePr>
          <p:nvPr/>
        </p:nvGraphicFramePr>
        <p:xfrm>
          <a:off x="539750" y="981075"/>
          <a:ext cx="8278813" cy="3532188"/>
        </p:xfrm>
        <a:graphic>
          <a:graphicData uri="http://schemas.openxmlformats.org/presentationml/2006/ole">
            <mc:AlternateContent xmlns:mc="http://schemas.openxmlformats.org/markup-compatibility/2006">
              <mc:Choice xmlns:v="urn:schemas-microsoft-com:vml" Requires="v">
                <p:oleObj spid="_x0000_s246846" name="Equation" r:id="rId4" imgW="8280400" imgH="3530600" progId="Equation.DSMT4">
                  <p:embed/>
                </p:oleObj>
              </mc:Choice>
              <mc:Fallback>
                <p:oleObj name="Equation" r:id="rId4" imgW="8280400" imgH="3530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981075"/>
                        <a:ext cx="8278813"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7" name="Rectangle 7"/>
          <p:cNvSpPr>
            <a:spLocks noChangeArrowheads="1"/>
          </p:cNvSpPr>
          <p:nvPr/>
        </p:nvSpPr>
        <p:spPr bwMode="auto">
          <a:xfrm>
            <a:off x="0" y="3017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8" name="Object 6"/>
          <p:cNvGraphicFramePr>
            <a:graphicFrameLocks noChangeAspect="1"/>
          </p:cNvGraphicFramePr>
          <p:nvPr/>
        </p:nvGraphicFramePr>
        <p:xfrm>
          <a:off x="539750" y="4581525"/>
          <a:ext cx="7286625" cy="823913"/>
        </p:xfrm>
        <a:graphic>
          <a:graphicData uri="http://schemas.openxmlformats.org/presentationml/2006/ole">
            <mc:AlternateContent xmlns:mc="http://schemas.openxmlformats.org/markup-compatibility/2006">
              <mc:Choice xmlns:v="urn:schemas-microsoft-com:vml" Requires="v">
                <p:oleObj spid="_x0000_s246847" name="Equation" r:id="rId6" imgW="7289800" imgH="825500" progId="Equation.DSMT4">
                  <p:embed/>
                </p:oleObj>
              </mc:Choice>
              <mc:Fallback>
                <p:oleObj name="Equation" r:id="rId6" imgW="7289800" imgH="825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581525"/>
                        <a:ext cx="72866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9" name="Rectangle 9"/>
          <p:cNvSpPr>
            <a:spLocks noChangeArrowheads="1"/>
          </p:cNvSpPr>
          <p:nvPr/>
        </p:nvSpPr>
        <p:spPr bwMode="auto">
          <a:xfrm>
            <a:off x="0" y="3017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20" name="Object 8"/>
          <p:cNvGraphicFramePr>
            <a:graphicFrameLocks noChangeAspect="1"/>
          </p:cNvGraphicFramePr>
          <p:nvPr/>
        </p:nvGraphicFramePr>
        <p:xfrm>
          <a:off x="539750" y="5516563"/>
          <a:ext cx="8075613" cy="823912"/>
        </p:xfrm>
        <a:graphic>
          <a:graphicData uri="http://schemas.openxmlformats.org/presentationml/2006/ole">
            <mc:AlternateContent xmlns:mc="http://schemas.openxmlformats.org/markup-compatibility/2006">
              <mc:Choice xmlns:v="urn:schemas-microsoft-com:vml" Requires="v">
                <p:oleObj spid="_x0000_s246848" name="Equation" r:id="rId8" imgW="8077200" imgH="825500" progId="Equation.DSMT4">
                  <p:embed/>
                </p:oleObj>
              </mc:Choice>
              <mc:Fallback>
                <p:oleObj name="Equation" r:id="rId8" imgW="8077200" imgH="825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750" y="5516563"/>
                        <a:ext cx="8075613"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1" name="Rectangle 11"/>
          <p:cNvSpPr>
            <a:spLocks noChangeArrowheads="1"/>
          </p:cNvSpPr>
          <p:nvPr/>
        </p:nvSpPr>
        <p:spPr bwMode="auto">
          <a:xfrm>
            <a:off x="0" y="3017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2" name="Rectangle 13"/>
          <p:cNvSpPr>
            <a:spLocks noChangeArrowheads="1"/>
          </p:cNvSpPr>
          <p:nvPr/>
        </p:nvSpPr>
        <p:spPr bwMode="auto">
          <a:xfrm>
            <a:off x="0" y="2578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406700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468313" y="188913"/>
            <a:ext cx="8229600" cy="4525962"/>
          </a:xfrm>
        </p:spPr>
        <p:txBody>
          <a:bodyPr/>
          <a:lstStyle/>
          <a:p>
            <a:pPr eaLnBrk="1" hangingPunct="1"/>
            <a:r>
              <a:rPr lang="zh-CN" altLang="en-US"/>
              <a:t>二阶导数</a:t>
            </a:r>
          </a:p>
        </p:txBody>
      </p:sp>
      <p:sp>
        <p:nvSpPr>
          <p:cNvPr id="14339" name="Rectangle 3"/>
          <p:cNvSpPr>
            <a:spLocks noChangeArrowheads="1"/>
          </p:cNvSpPr>
          <p:nvPr/>
        </p:nvSpPr>
        <p:spPr bwMode="auto">
          <a:xfrm>
            <a:off x="0" y="1663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0" name="Rectangle 5"/>
          <p:cNvSpPr>
            <a:spLocks noChangeArrowheads="1"/>
          </p:cNvSpPr>
          <p:nvPr/>
        </p:nvSpPr>
        <p:spPr bwMode="auto">
          <a:xfrm>
            <a:off x="0" y="3017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1" name="Rectangle 7"/>
          <p:cNvSpPr>
            <a:spLocks noChangeArrowheads="1"/>
          </p:cNvSpPr>
          <p:nvPr/>
        </p:nvSpPr>
        <p:spPr bwMode="auto">
          <a:xfrm>
            <a:off x="0" y="3017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2" name="Rectangle 9"/>
          <p:cNvSpPr>
            <a:spLocks noChangeArrowheads="1"/>
          </p:cNvSpPr>
          <p:nvPr/>
        </p:nvSpPr>
        <p:spPr bwMode="auto">
          <a:xfrm>
            <a:off x="0" y="3017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343" name="Object 10"/>
          <p:cNvGraphicFramePr>
            <a:graphicFrameLocks noChangeAspect="1"/>
          </p:cNvGraphicFramePr>
          <p:nvPr/>
        </p:nvGraphicFramePr>
        <p:xfrm>
          <a:off x="3635375" y="1557338"/>
          <a:ext cx="1717675" cy="823912"/>
        </p:xfrm>
        <a:graphic>
          <a:graphicData uri="http://schemas.openxmlformats.org/presentationml/2006/ole">
            <mc:AlternateContent xmlns:mc="http://schemas.openxmlformats.org/markup-compatibility/2006">
              <mc:Choice xmlns:v="urn:schemas-microsoft-com:vml" Requires="v">
                <p:oleObj spid="_x0000_s247850" name="Equation" r:id="rId4" imgW="1714500" imgH="825500" progId="Equation.DSMT4">
                  <p:embed/>
                </p:oleObj>
              </mc:Choice>
              <mc:Fallback>
                <p:oleObj name="Equation" r:id="rId4" imgW="1714500" imgH="8255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1557338"/>
                        <a:ext cx="17176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Rectangle 11"/>
          <p:cNvSpPr>
            <a:spLocks noChangeArrowheads="1"/>
          </p:cNvSpPr>
          <p:nvPr/>
        </p:nvSpPr>
        <p:spPr bwMode="auto">
          <a:xfrm>
            <a:off x="0" y="2578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345" name="Object 12"/>
          <p:cNvGraphicFramePr>
            <a:graphicFrameLocks noChangeAspect="1"/>
          </p:cNvGraphicFramePr>
          <p:nvPr/>
        </p:nvGraphicFramePr>
        <p:xfrm>
          <a:off x="1258888" y="2997200"/>
          <a:ext cx="7566025" cy="1703388"/>
        </p:xfrm>
        <a:graphic>
          <a:graphicData uri="http://schemas.openxmlformats.org/presentationml/2006/ole">
            <mc:AlternateContent xmlns:mc="http://schemas.openxmlformats.org/markup-compatibility/2006">
              <mc:Choice xmlns:v="urn:schemas-microsoft-com:vml" Requires="v">
                <p:oleObj spid="_x0000_s247851" name="Equation" r:id="rId6" imgW="7569200" imgH="1701800" progId="Equation.DSMT4">
                  <p:embed/>
                </p:oleObj>
              </mc:Choice>
              <mc:Fallback>
                <p:oleObj name="Equation" r:id="rId6" imgW="7569200" imgH="170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2997200"/>
                        <a:ext cx="756602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1" name="Oval 13"/>
          <p:cNvSpPr>
            <a:spLocks noChangeArrowheads="1"/>
          </p:cNvSpPr>
          <p:nvPr/>
        </p:nvSpPr>
        <p:spPr bwMode="auto">
          <a:xfrm>
            <a:off x="3419475" y="5373688"/>
            <a:ext cx="2520950" cy="935037"/>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度量系数</a:t>
            </a:r>
          </a:p>
          <a:p>
            <a:pPr algn="ctr" eaLnBrk="1" hangingPunct="1"/>
            <a:r>
              <a:rPr lang="en-US" altLang="zh-CN" sz="2400" b="1"/>
              <a:t>metrics</a:t>
            </a:r>
            <a:r>
              <a:rPr lang="en-US" altLang="zh-CN"/>
              <a:t> </a:t>
            </a:r>
          </a:p>
        </p:txBody>
      </p:sp>
      <p:sp>
        <p:nvSpPr>
          <p:cNvPr id="27662" name="Line 14"/>
          <p:cNvSpPr>
            <a:spLocks noChangeShapeType="1"/>
          </p:cNvSpPr>
          <p:nvPr/>
        </p:nvSpPr>
        <p:spPr bwMode="auto">
          <a:xfrm>
            <a:off x="2700338" y="3644900"/>
            <a:ext cx="1295400" cy="172878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3" name="Line 15"/>
          <p:cNvSpPr>
            <a:spLocks noChangeShapeType="1"/>
          </p:cNvSpPr>
          <p:nvPr/>
        </p:nvSpPr>
        <p:spPr bwMode="auto">
          <a:xfrm flipH="1">
            <a:off x="4932363" y="3644900"/>
            <a:ext cx="576262" cy="165576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4" name="Line 16"/>
          <p:cNvSpPr>
            <a:spLocks noChangeShapeType="1"/>
          </p:cNvSpPr>
          <p:nvPr/>
        </p:nvSpPr>
        <p:spPr bwMode="auto">
          <a:xfrm flipH="1">
            <a:off x="5867400" y="3644900"/>
            <a:ext cx="2017713" cy="18002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5" name="Line 17"/>
          <p:cNvSpPr>
            <a:spLocks noChangeShapeType="1"/>
          </p:cNvSpPr>
          <p:nvPr/>
        </p:nvSpPr>
        <p:spPr bwMode="auto">
          <a:xfrm>
            <a:off x="4427538" y="4508500"/>
            <a:ext cx="73025" cy="7207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6" name="Line 18"/>
          <p:cNvSpPr>
            <a:spLocks noChangeShapeType="1"/>
          </p:cNvSpPr>
          <p:nvPr/>
        </p:nvSpPr>
        <p:spPr bwMode="auto">
          <a:xfrm>
            <a:off x="2411413" y="4508500"/>
            <a:ext cx="1223962" cy="9366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3321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7666"/>
                                        </p:tgtEl>
                                        <p:attrNameLst>
                                          <p:attrName>style.visibility</p:attrName>
                                        </p:attrNameLst>
                                      </p:cBhvr>
                                      <p:to>
                                        <p:strVal val="visible"/>
                                      </p:to>
                                    </p:set>
                                    <p:anim calcmode="lin" valueType="num">
                                      <p:cBhvr additive="base">
                                        <p:cTn id="7" dur="500" fill="hold"/>
                                        <p:tgtEl>
                                          <p:spTgt spid="27666"/>
                                        </p:tgtEl>
                                        <p:attrNameLst>
                                          <p:attrName>ppt_x</p:attrName>
                                        </p:attrNameLst>
                                      </p:cBhvr>
                                      <p:tavLst>
                                        <p:tav tm="0">
                                          <p:val>
                                            <p:strVal val="0-#ppt_w/2"/>
                                          </p:val>
                                        </p:tav>
                                        <p:tav tm="100000">
                                          <p:val>
                                            <p:strVal val="#ppt_x"/>
                                          </p:val>
                                        </p:tav>
                                      </p:tavLst>
                                    </p:anim>
                                    <p:anim calcmode="lin" valueType="num">
                                      <p:cBhvr additive="base">
                                        <p:cTn id="8" dur="500" fill="hold"/>
                                        <p:tgtEl>
                                          <p:spTgt spid="2766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7662"/>
                                        </p:tgtEl>
                                        <p:attrNameLst>
                                          <p:attrName>style.visibility</p:attrName>
                                        </p:attrNameLst>
                                      </p:cBhvr>
                                      <p:to>
                                        <p:strVal val="visible"/>
                                      </p:to>
                                    </p:set>
                                    <p:anim calcmode="lin" valueType="num">
                                      <p:cBhvr additive="base">
                                        <p:cTn id="11" dur="500" fill="hold"/>
                                        <p:tgtEl>
                                          <p:spTgt spid="27662"/>
                                        </p:tgtEl>
                                        <p:attrNameLst>
                                          <p:attrName>ppt_x</p:attrName>
                                        </p:attrNameLst>
                                      </p:cBhvr>
                                      <p:tavLst>
                                        <p:tav tm="0">
                                          <p:val>
                                            <p:strVal val="0-#ppt_w/2"/>
                                          </p:val>
                                        </p:tav>
                                        <p:tav tm="100000">
                                          <p:val>
                                            <p:strVal val="#ppt_x"/>
                                          </p:val>
                                        </p:tav>
                                      </p:tavLst>
                                    </p:anim>
                                    <p:anim calcmode="lin" valueType="num">
                                      <p:cBhvr additive="base">
                                        <p:cTn id="12" dur="500" fill="hold"/>
                                        <p:tgtEl>
                                          <p:spTgt spid="27662"/>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anim calcmode="lin" valueType="num">
                                      <p:cBhvr additive="base">
                                        <p:cTn id="15" dur="500" fill="hold"/>
                                        <p:tgtEl>
                                          <p:spTgt spid="27665"/>
                                        </p:tgtEl>
                                        <p:attrNameLst>
                                          <p:attrName>ppt_x</p:attrName>
                                        </p:attrNameLst>
                                      </p:cBhvr>
                                      <p:tavLst>
                                        <p:tav tm="0">
                                          <p:val>
                                            <p:strVal val="0-#ppt_w/2"/>
                                          </p:val>
                                        </p:tav>
                                        <p:tav tm="100000">
                                          <p:val>
                                            <p:strVal val="#ppt_x"/>
                                          </p:val>
                                        </p:tav>
                                      </p:tavLst>
                                    </p:anim>
                                    <p:anim calcmode="lin" valueType="num">
                                      <p:cBhvr additive="base">
                                        <p:cTn id="16" dur="500" fill="hold"/>
                                        <p:tgtEl>
                                          <p:spTgt spid="27665"/>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7663"/>
                                        </p:tgtEl>
                                        <p:attrNameLst>
                                          <p:attrName>style.visibility</p:attrName>
                                        </p:attrNameLst>
                                      </p:cBhvr>
                                      <p:to>
                                        <p:strVal val="visible"/>
                                      </p:to>
                                    </p:set>
                                    <p:anim calcmode="lin" valueType="num">
                                      <p:cBhvr additive="base">
                                        <p:cTn id="19" dur="500" fill="hold"/>
                                        <p:tgtEl>
                                          <p:spTgt spid="27663"/>
                                        </p:tgtEl>
                                        <p:attrNameLst>
                                          <p:attrName>ppt_x</p:attrName>
                                        </p:attrNameLst>
                                      </p:cBhvr>
                                      <p:tavLst>
                                        <p:tav tm="0">
                                          <p:val>
                                            <p:strVal val="0-#ppt_w/2"/>
                                          </p:val>
                                        </p:tav>
                                        <p:tav tm="100000">
                                          <p:val>
                                            <p:strVal val="#ppt_x"/>
                                          </p:val>
                                        </p:tav>
                                      </p:tavLst>
                                    </p:anim>
                                    <p:anim calcmode="lin" valueType="num">
                                      <p:cBhvr additive="base">
                                        <p:cTn id="20" dur="500" fill="hold"/>
                                        <p:tgtEl>
                                          <p:spTgt spid="27663"/>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27664"/>
                                        </p:tgtEl>
                                        <p:attrNameLst>
                                          <p:attrName>style.visibility</p:attrName>
                                        </p:attrNameLst>
                                      </p:cBhvr>
                                      <p:to>
                                        <p:strVal val="visible"/>
                                      </p:to>
                                    </p:set>
                                    <p:anim calcmode="lin" valueType="num">
                                      <p:cBhvr additive="base">
                                        <p:cTn id="23" dur="500" fill="hold"/>
                                        <p:tgtEl>
                                          <p:spTgt spid="27664"/>
                                        </p:tgtEl>
                                        <p:attrNameLst>
                                          <p:attrName>ppt_x</p:attrName>
                                        </p:attrNameLst>
                                      </p:cBhvr>
                                      <p:tavLst>
                                        <p:tav tm="0">
                                          <p:val>
                                            <p:strVal val="0-#ppt_w/2"/>
                                          </p:val>
                                        </p:tav>
                                        <p:tav tm="100000">
                                          <p:val>
                                            <p:strVal val="#ppt_x"/>
                                          </p:val>
                                        </p:tav>
                                      </p:tavLst>
                                    </p:anim>
                                    <p:anim calcmode="lin" valueType="num">
                                      <p:cBhvr additive="base">
                                        <p:cTn id="24" dur="500" fill="hold"/>
                                        <p:tgtEl>
                                          <p:spTgt spid="2766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27661"/>
                                        </p:tgtEl>
                                        <p:attrNameLst>
                                          <p:attrName>style.visibility</p:attrName>
                                        </p:attrNameLst>
                                      </p:cBhvr>
                                      <p:to>
                                        <p:strVal val="visible"/>
                                      </p:to>
                                    </p:set>
                                    <p:anim calcmode="lin" valueType="num">
                                      <p:cBhvr additive="base">
                                        <p:cTn id="27" dur="500" fill="hold"/>
                                        <p:tgtEl>
                                          <p:spTgt spid="27661"/>
                                        </p:tgtEl>
                                        <p:attrNameLst>
                                          <p:attrName>ppt_x</p:attrName>
                                        </p:attrNameLst>
                                      </p:cBhvr>
                                      <p:tavLst>
                                        <p:tav tm="0">
                                          <p:val>
                                            <p:strVal val="0-#ppt_w/2"/>
                                          </p:val>
                                        </p:tav>
                                        <p:tav tm="100000">
                                          <p:val>
                                            <p:strVal val="#ppt_x"/>
                                          </p:val>
                                        </p:tav>
                                      </p:tavLst>
                                    </p:anim>
                                    <p:anim calcmode="lin" valueType="num">
                                      <p:cBhvr additive="base">
                                        <p:cTn id="28" dur="500" fill="hold"/>
                                        <p:tgtEl>
                                          <p:spTgt spid="276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3" grpId="0" animBg="1"/>
      <p:bldP spid="27664" grpId="0" animBg="1"/>
      <p:bldP spid="27665" grpId="0" animBg="1"/>
      <p:bldP spid="276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79388" y="188913"/>
            <a:ext cx="8229600" cy="1143000"/>
          </a:xfrm>
        </p:spPr>
        <p:txBody>
          <a:bodyPr/>
          <a:lstStyle/>
          <a:p>
            <a:pPr algn="l" eaLnBrk="1" hangingPunct="1"/>
            <a:r>
              <a:rPr lang="zh-CN" altLang="en-US" sz="3200" b="1"/>
              <a:t>度量系数及其计算方法</a:t>
            </a:r>
            <a:r>
              <a:rPr lang="zh-CN" altLang="en-US"/>
              <a:t> </a:t>
            </a:r>
          </a:p>
        </p:txBody>
      </p:sp>
      <p:pic>
        <p:nvPicPr>
          <p:cNvPr id="15363" name="Picture 37"/>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250825" y="1341438"/>
            <a:ext cx="3816350" cy="3605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4" name="Rectangle 39"/>
          <p:cNvSpPr>
            <a:spLocks noChangeArrowheads="1"/>
          </p:cNvSpPr>
          <p:nvPr/>
        </p:nvSpPr>
        <p:spPr bwMode="auto">
          <a:xfrm>
            <a:off x="0" y="1646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65" name="Object 38"/>
          <p:cNvGraphicFramePr>
            <a:graphicFrameLocks noChangeAspect="1"/>
          </p:cNvGraphicFramePr>
          <p:nvPr/>
        </p:nvGraphicFramePr>
        <p:xfrm>
          <a:off x="5867400" y="1412875"/>
          <a:ext cx="2463800" cy="3567113"/>
        </p:xfrm>
        <a:graphic>
          <a:graphicData uri="http://schemas.openxmlformats.org/presentationml/2006/ole">
            <mc:AlternateContent xmlns:mc="http://schemas.openxmlformats.org/markup-compatibility/2006">
              <mc:Choice xmlns:v="urn:schemas-microsoft-com:vml" Requires="v">
                <p:oleObj spid="_x0000_s248914" name="Equation" r:id="rId5" imgW="2463800" imgH="3568700" progId="Equation.DSMT4">
                  <p:embed/>
                </p:oleObj>
              </mc:Choice>
              <mc:Fallback>
                <p:oleObj name="Equation" r:id="rId5" imgW="2463800" imgH="3568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412875"/>
                        <a:ext cx="24638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36" name="Rectangle 40"/>
          <p:cNvSpPr>
            <a:spLocks noChangeArrowheads="1"/>
          </p:cNvSpPr>
          <p:nvPr/>
        </p:nvSpPr>
        <p:spPr bwMode="auto">
          <a:xfrm>
            <a:off x="4500563" y="1700213"/>
            <a:ext cx="1008062"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困难</a:t>
            </a:r>
          </a:p>
        </p:txBody>
      </p:sp>
      <p:sp>
        <p:nvSpPr>
          <p:cNvPr id="29737" name="Rectangle 41"/>
          <p:cNvSpPr>
            <a:spLocks noChangeArrowheads="1"/>
          </p:cNvSpPr>
          <p:nvPr/>
        </p:nvSpPr>
        <p:spPr bwMode="auto">
          <a:xfrm>
            <a:off x="4572000" y="3284538"/>
            <a:ext cx="1008063"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容易</a:t>
            </a:r>
          </a:p>
        </p:txBody>
      </p:sp>
      <p:sp>
        <p:nvSpPr>
          <p:cNvPr id="29738" name="Line 42"/>
          <p:cNvSpPr>
            <a:spLocks noChangeShapeType="1"/>
          </p:cNvSpPr>
          <p:nvPr/>
        </p:nvSpPr>
        <p:spPr bwMode="auto">
          <a:xfrm flipH="1">
            <a:off x="3851275" y="2060575"/>
            <a:ext cx="576263" cy="2889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9" name="Line 43"/>
          <p:cNvSpPr>
            <a:spLocks noChangeShapeType="1"/>
          </p:cNvSpPr>
          <p:nvPr/>
        </p:nvSpPr>
        <p:spPr bwMode="auto">
          <a:xfrm flipV="1">
            <a:off x="5651500" y="2997200"/>
            <a:ext cx="288925" cy="57626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0" name="Rectangle 46"/>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71" name="Rectangle 48"/>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72" name="Rectangle 50"/>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9747" name="Group 51"/>
          <p:cNvGrpSpPr>
            <a:grpSpLocks/>
          </p:cNvGrpSpPr>
          <p:nvPr/>
        </p:nvGrpSpPr>
        <p:grpSpPr bwMode="auto">
          <a:xfrm>
            <a:off x="755650" y="5157788"/>
            <a:ext cx="7704138" cy="1439862"/>
            <a:chOff x="476" y="3249"/>
            <a:chExt cx="4853" cy="907"/>
          </a:xfrm>
        </p:grpSpPr>
        <p:sp>
          <p:nvSpPr>
            <p:cNvPr id="15374" name="Rectangle 44"/>
            <p:cNvSpPr>
              <a:spLocks noChangeArrowheads="1"/>
            </p:cNvSpPr>
            <p:nvPr/>
          </p:nvSpPr>
          <p:spPr bwMode="auto">
            <a:xfrm>
              <a:off x="476" y="3249"/>
              <a:ext cx="4853" cy="9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如果能够找到                   和                         之间的关系，</a:t>
              </a:r>
            </a:p>
            <a:p>
              <a:pPr algn="ctr" eaLnBrk="1" hangingPunct="1"/>
              <a:r>
                <a:rPr lang="zh-CN" altLang="en-US" sz="2400" b="1"/>
                <a:t>就可以得到                              等的计算方法</a:t>
              </a:r>
              <a:r>
                <a:rPr lang="zh-CN" altLang="en-US"/>
                <a:t> </a:t>
              </a:r>
            </a:p>
          </p:txBody>
        </p:sp>
        <p:graphicFrame>
          <p:nvGraphicFramePr>
            <p:cNvPr id="15375" name="Object 45"/>
            <p:cNvGraphicFramePr>
              <a:graphicFrameLocks noChangeAspect="1"/>
            </p:cNvGraphicFramePr>
            <p:nvPr/>
          </p:nvGraphicFramePr>
          <p:xfrm>
            <a:off x="1746" y="3430"/>
            <a:ext cx="906" cy="264"/>
          </p:xfrm>
          <a:graphic>
            <a:graphicData uri="http://schemas.openxmlformats.org/presentationml/2006/ole">
              <mc:AlternateContent xmlns:mc="http://schemas.openxmlformats.org/markup-compatibility/2006">
                <mc:Choice xmlns:v="urn:schemas-microsoft-com:vml" Requires="v">
                  <p:oleObj spid="_x0000_s248915" name="Equation" r:id="rId7" imgW="1435100" imgH="419100" progId="Equation.DSMT4">
                    <p:embed/>
                  </p:oleObj>
                </mc:Choice>
                <mc:Fallback>
                  <p:oleObj name="Equation" r:id="rId7" imgW="14351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6" y="3430"/>
                          <a:ext cx="90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6" name="Object 47"/>
            <p:cNvGraphicFramePr>
              <a:graphicFrameLocks noChangeAspect="1"/>
            </p:cNvGraphicFramePr>
            <p:nvPr/>
          </p:nvGraphicFramePr>
          <p:xfrm>
            <a:off x="3061" y="3430"/>
            <a:ext cx="945" cy="264"/>
          </p:xfrm>
          <a:graphic>
            <a:graphicData uri="http://schemas.openxmlformats.org/presentationml/2006/ole">
              <mc:AlternateContent xmlns:mc="http://schemas.openxmlformats.org/markup-compatibility/2006">
                <mc:Choice xmlns:v="urn:schemas-microsoft-com:vml" Requires="v">
                  <p:oleObj spid="_x0000_s248916" name="Equation" r:id="rId9" imgW="1498600" imgH="419100" progId="Equation.DSMT4">
                    <p:embed/>
                  </p:oleObj>
                </mc:Choice>
                <mc:Fallback>
                  <p:oleObj name="Equation" r:id="rId9" imgW="1498600" imgH="419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1" y="3430"/>
                          <a:ext cx="94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7" name="Object 49"/>
            <p:cNvGraphicFramePr>
              <a:graphicFrameLocks noChangeAspect="1"/>
            </p:cNvGraphicFramePr>
            <p:nvPr/>
          </p:nvGraphicFramePr>
          <p:xfrm>
            <a:off x="2336" y="3702"/>
            <a:ext cx="906" cy="264"/>
          </p:xfrm>
          <a:graphic>
            <a:graphicData uri="http://schemas.openxmlformats.org/presentationml/2006/ole">
              <mc:AlternateContent xmlns:mc="http://schemas.openxmlformats.org/markup-compatibility/2006">
                <mc:Choice xmlns:v="urn:schemas-microsoft-com:vml" Requires="v">
                  <p:oleObj spid="_x0000_s248917" name="Equation" r:id="rId11" imgW="1435100" imgH="419100" progId="Equation.DSMT4">
                    <p:embed/>
                  </p:oleObj>
                </mc:Choice>
                <mc:Fallback>
                  <p:oleObj name="Equation" r:id="rId11" imgW="14351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6" y="3702"/>
                          <a:ext cx="90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3009093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7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73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9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36" grpId="0" animBg="1"/>
      <p:bldP spid="29737" grpId="0" animBg="1"/>
      <p:bldP spid="29738" grpId="0" animBg="1"/>
      <p:bldP spid="297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eaLnBrk="1" hangingPunct="1"/>
            <a:r>
              <a:rPr lang="en-US" altLang="zh-CN" sz="2800" b="1" dirty="0" err="1"/>
              <a:t>Lapalce&amp;Poisson</a:t>
            </a:r>
            <a:r>
              <a:rPr lang="zh-CN" altLang="en-US" sz="2800" b="1" dirty="0"/>
              <a:t>方程</a:t>
            </a:r>
          </a:p>
        </p:txBody>
      </p:sp>
      <p:graphicFrame>
        <p:nvGraphicFramePr>
          <p:cNvPr id="6" name="Object 6"/>
          <p:cNvGraphicFramePr>
            <a:graphicFrameLocks noGrp="1" noChangeAspect="1"/>
          </p:cNvGraphicFramePr>
          <p:nvPr>
            <p:ph idx="1"/>
            <p:extLst>
              <p:ext uri="{D42A27DB-BD31-4B8C-83A1-F6EECF244321}">
                <p14:modId xmlns:p14="http://schemas.microsoft.com/office/powerpoint/2010/main" val="3925059665"/>
              </p:ext>
            </p:extLst>
          </p:nvPr>
        </p:nvGraphicFramePr>
        <p:xfrm>
          <a:off x="2699792" y="1397280"/>
          <a:ext cx="1129944" cy="473000"/>
        </p:xfrm>
        <a:graphic>
          <a:graphicData uri="http://schemas.openxmlformats.org/presentationml/2006/ole">
            <mc:AlternateContent xmlns:mc="http://schemas.openxmlformats.org/markup-compatibility/2006">
              <mc:Choice xmlns:v="urn:schemas-microsoft-com:vml" Requires="v">
                <p:oleObj spid="_x0000_s179283" name="Equation" r:id="rId4" imgW="545760" imgH="228600" progId="Equation.DSMT4">
                  <p:embed/>
                </p:oleObj>
              </mc:Choice>
              <mc:Fallback>
                <p:oleObj name="Equation" r:id="rId4" imgW="545760" imgH="228600" progId="Equation.DSMT4">
                  <p:embed/>
                  <p:pic>
                    <p:nvPicPr>
                      <p:cNvPr id="0" name=""/>
                      <p:cNvPicPr>
                        <a:picLocks noChangeAspect="1" noChangeArrowheads="1"/>
                      </p:cNvPicPr>
                      <p:nvPr/>
                    </p:nvPicPr>
                    <p:blipFill>
                      <a:blip r:embed="rId5"/>
                      <a:srcRect/>
                      <a:stretch>
                        <a:fillRect/>
                      </a:stretch>
                    </p:blipFill>
                    <p:spPr bwMode="auto">
                      <a:xfrm>
                        <a:off x="2699792" y="1397280"/>
                        <a:ext cx="1129944" cy="473000"/>
                      </a:xfrm>
                      <a:prstGeom prst="rect">
                        <a:avLst/>
                      </a:prstGeom>
                      <a:noFill/>
                      <a:ln w="9525">
                        <a:solidFill>
                          <a:schemeClr val="tx1"/>
                        </a:solidFill>
                        <a:miter lim="800000"/>
                        <a:headEnd/>
                        <a:tailEnd/>
                      </a:ln>
                      <a:effectLst/>
                      <a:extLst/>
                    </p:spPr>
                  </p:pic>
                </p:oleObj>
              </mc:Fallback>
            </mc:AlternateContent>
          </a:graphicData>
        </a:graphic>
      </p:graphicFrame>
      <p:graphicFrame>
        <p:nvGraphicFramePr>
          <p:cNvPr id="7" name="Object 6"/>
          <p:cNvGraphicFramePr>
            <a:graphicFrameLocks noGrp="1" noChangeAspect="1"/>
          </p:cNvGraphicFramePr>
          <p:nvPr>
            <p:ph idx="4294967295"/>
            <p:extLst>
              <p:ext uri="{D42A27DB-BD31-4B8C-83A1-F6EECF244321}">
                <p14:modId xmlns:p14="http://schemas.microsoft.com/office/powerpoint/2010/main" val="3876206844"/>
              </p:ext>
            </p:extLst>
          </p:nvPr>
        </p:nvGraphicFramePr>
        <p:xfrm>
          <a:off x="4572000" y="1347652"/>
          <a:ext cx="2295804" cy="509240"/>
        </p:xfrm>
        <a:graphic>
          <a:graphicData uri="http://schemas.openxmlformats.org/presentationml/2006/ole">
            <mc:AlternateContent xmlns:mc="http://schemas.openxmlformats.org/markup-compatibility/2006">
              <mc:Choice xmlns:v="urn:schemas-microsoft-com:vml" Requires="v">
                <p:oleObj spid="_x0000_s179284" name="Equation" r:id="rId6" imgW="1028520" imgH="228600" progId="Equation.DSMT4">
                  <p:embed/>
                </p:oleObj>
              </mc:Choice>
              <mc:Fallback>
                <p:oleObj name="Equation" r:id="rId6" imgW="1028520" imgH="228600" progId="Equation.DSMT4">
                  <p:embed/>
                  <p:pic>
                    <p:nvPicPr>
                      <p:cNvPr id="0" name=""/>
                      <p:cNvPicPr>
                        <a:picLocks noChangeAspect="1" noChangeArrowheads="1"/>
                      </p:cNvPicPr>
                      <p:nvPr/>
                    </p:nvPicPr>
                    <p:blipFill>
                      <a:blip r:embed="rId7"/>
                      <a:srcRect/>
                      <a:stretch>
                        <a:fillRect/>
                      </a:stretch>
                    </p:blipFill>
                    <p:spPr bwMode="auto">
                      <a:xfrm>
                        <a:off x="4572000" y="1347652"/>
                        <a:ext cx="2295804" cy="509240"/>
                      </a:xfrm>
                      <a:prstGeom prst="rect">
                        <a:avLst/>
                      </a:prstGeom>
                      <a:noFill/>
                      <a:ln w="9525">
                        <a:solidFill>
                          <a:schemeClr val="tx1"/>
                        </a:solidFill>
                        <a:miter lim="800000"/>
                        <a:headEnd/>
                        <a:tailEnd/>
                      </a:ln>
                      <a:effectLst/>
                      <a:extLst/>
                    </p:spPr>
                  </p:pic>
                </p:oleObj>
              </mc:Fallback>
            </mc:AlternateContent>
          </a:graphicData>
        </a:graphic>
      </p:graphicFrame>
      <p:sp>
        <p:nvSpPr>
          <p:cNvPr id="40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1259632" y="2157561"/>
                <a:ext cx="7056784" cy="3681905"/>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定解条件：定义其求解域为</a:t>
                </a:r>
                <a14:m>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Ω</m:t>
                    </m:r>
                    <m:r>
                      <a:rPr lang="zh-CN" altLang="en-US" sz="2000" i="1">
                        <a:latin typeface="Cambria Math" panose="02040503050406030204" pitchFamily="18" charset="0"/>
                        <a:ea typeface="Cambria Math" panose="02040503050406030204" pitchFamily="18" charset="0"/>
                      </a:rPr>
                      <m:t>，</m:t>
                    </m:r>
                  </m:oMath>
                </a14:m>
                <a:r>
                  <a:rPr lang="zh-CN" altLang="en-US" sz="2000" dirty="0"/>
                  <a:t>求解域边界为</a:t>
                </a:r>
                <a14:m>
                  <m:oMath xmlns:m="http://schemas.openxmlformats.org/officeDocument/2006/math">
                    <m:r>
                      <a:rPr lang="zh-CN" altLang="en-US" sz="2000" i="1" smtClean="0">
                        <a:latin typeface="Cambria Math" panose="02040503050406030204" pitchFamily="18" charset="0"/>
                      </a:rPr>
                      <m:t>𝜕</m:t>
                    </m:r>
                    <m:r>
                      <m:rPr>
                        <m:sty m:val="p"/>
                      </m:rPr>
                      <a:rPr lang="el-GR" altLang="zh-CN" sz="2000" i="1" smtClean="0">
                        <a:latin typeface="Cambria Math" panose="02040503050406030204" pitchFamily="18" charset="0"/>
                        <a:ea typeface="Cambria Math" panose="02040503050406030204" pitchFamily="18" charset="0"/>
                      </a:rPr>
                      <m:t>Ω</m:t>
                    </m:r>
                    <m:r>
                      <a:rPr lang="zh-CN" altLang="en-US" sz="2000" i="1">
                        <a:latin typeface="Cambria Math" panose="02040503050406030204" pitchFamily="18" charset="0"/>
                        <a:ea typeface="Cambria Math" panose="02040503050406030204" pitchFamily="18" charset="0"/>
                      </a:rPr>
                      <m:t>，</m:t>
                    </m:r>
                    <m:r>
                      <a:rPr lang="zh-CN" altLang="en-US" sz="2000" i="1" smtClean="0">
                        <a:latin typeface="Cambria Math" panose="02040503050406030204" pitchFamily="18" charset="0"/>
                        <a:ea typeface="Cambria Math" panose="02040503050406030204" pitchFamily="18" charset="0"/>
                      </a:rPr>
                      <m:t>则</m:t>
                    </m:r>
                  </m:oMath>
                </a14:m>
                <a:r>
                  <a:rPr lang="zh-CN" altLang="en-US" sz="2000" dirty="0"/>
                  <a:t>定解问题的提法为：</a:t>
                </a:r>
                <a:endParaRPr lang="en-US" altLang="zh-CN" sz="2000" dirty="0"/>
              </a:p>
              <a:p>
                <a:endParaRPr lang="en-US" altLang="zh-CN" sz="2000" dirty="0"/>
              </a:p>
              <a:p>
                <a14:m>
                  <m:oMath xmlns:m="http://schemas.openxmlformats.org/officeDocument/2006/math">
                    <m:sSub>
                      <m:sSubPr>
                        <m:ctrlPr>
                          <a:rPr lang="el-GR" altLang="zh-CN" sz="2000" b="0" i="1" smtClean="0">
                            <a:latin typeface="Cambria Math" panose="02040503050406030204" pitchFamily="18" charset="0"/>
                            <a:ea typeface="Cambria Math" panose="02040503050406030204" pitchFamily="18" charset="0"/>
                          </a:rPr>
                        </m:ctrlPr>
                      </m:sSubPr>
                      <m:e>
                        <m:r>
                          <a:rPr lang="el-GR" altLang="zh-CN" sz="2000" i="1">
                            <a:latin typeface="Cambria Math" panose="02040503050406030204" pitchFamily="18" charset="0"/>
                            <a:ea typeface="Cambria Math" panose="02040503050406030204" pitchFamily="18" charset="0"/>
                          </a:rPr>
                          <m:t>𝛹</m:t>
                        </m:r>
                      </m:e>
                      <m:sub>
                        <m:r>
                          <a:rPr lang="zh-CN" altLang="el-GR" sz="2000" b="0" i="1" smtClean="0">
                            <a:latin typeface="Cambria Math" panose="02040503050406030204" pitchFamily="18" charset="0"/>
                            <a:ea typeface="Cambria Math" panose="02040503050406030204" pitchFamily="18" charset="0"/>
                          </a:rPr>
                          <m:t>𝜕</m:t>
                        </m:r>
                        <m:r>
                          <m:rPr>
                            <m:sty m:val="p"/>
                          </m:rPr>
                          <a:rPr lang="el-GR" altLang="zh-CN" sz="2000" b="0" i="1" smtClean="0">
                            <a:latin typeface="Cambria Math" panose="02040503050406030204" pitchFamily="18" charset="0"/>
                            <a:ea typeface="Cambria Math" panose="02040503050406030204" pitchFamily="18" charset="0"/>
                          </a:rPr>
                          <m:t>Ω</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el-GR" altLang="zh-CN" sz="2000" i="1">
                            <a:latin typeface="Cambria Math" panose="02040503050406030204" pitchFamily="18" charset="0"/>
                            <a:ea typeface="Cambria Math" panose="02040503050406030204" pitchFamily="18" charset="0"/>
                          </a:rPr>
                          <m:t>𝛹</m:t>
                        </m:r>
                      </m:e>
                      <m:sub>
                        <m:r>
                          <a:rPr lang="en-US" altLang="zh-CN" sz="2000" i="1">
                            <a:latin typeface="Cambria Math" panose="02040503050406030204" pitchFamily="18" charset="0"/>
                            <a:ea typeface="Cambria Math" panose="02040503050406030204" pitchFamily="18" charset="0"/>
                          </a:rPr>
                          <m:t>0</m:t>
                        </m:r>
                      </m:sub>
                    </m:sSub>
                  </m:oMath>
                </a14:m>
                <a:r>
                  <a:rPr lang="zh-CN" altLang="en-US" sz="2000" i="1" dirty="0"/>
                  <a:t>  </a:t>
                </a:r>
                <a:r>
                  <a:rPr lang="zh-CN" altLang="en-US" sz="2000" dirty="0"/>
                  <a:t>或者 </a:t>
                </a:r>
                <a14:m>
                  <m:oMath xmlns:m="http://schemas.openxmlformats.org/officeDocument/2006/math">
                    <m:f>
                      <m:fPr>
                        <m:ctrlPr>
                          <a:rPr lang="en-US" altLang="zh-CN" sz="2000" i="1" smtClean="0">
                            <a:latin typeface="Cambria Math" panose="02040503050406030204" pitchFamily="18" charset="0"/>
                            <a:ea typeface="Cambria Math" panose="02040503050406030204" pitchFamily="18" charset="0"/>
                          </a:rPr>
                        </m:ctrlPr>
                      </m:fPr>
                      <m:num>
                        <m:r>
                          <a:rPr lang="en-US" altLang="zh-CN" sz="2000" i="1" smtClean="0">
                            <a:latin typeface="Cambria Math" panose="02040503050406030204" pitchFamily="18" charset="0"/>
                            <a:ea typeface="Cambria Math" panose="02040503050406030204" pitchFamily="18" charset="0"/>
                          </a:rPr>
                          <m:t>𝜕</m:t>
                        </m:r>
                        <m:r>
                          <m:rPr>
                            <m:sty m:val="p"/>
                          </m:rPr>
                          <a:rPr lang="el-GR" altLang="zh-CN" sz="2000" i="1" smtClean="0">
                            <a:latin typeface="Cambria Math" panose="02040503050406030204" pitchFamily="18" charset="0"/>
                            <a:ea typeface="Cambria Math" panose="02040503050406030204" pitchFamily="18" charset="0"/>
                          </a:rPr>
                          <m:t>Ψ</m:t>
                        </m:r>
                      </m:num>
                      <m:den>
                        <m:r>
                          <a:rPr lang="en-US" altLang="zh-CN" sz="2000" i="1" smtClean="0">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n</m:t>
                        </m:r>
                      </m:den>
                    </m:f>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m:t>
                        </m:r>
                      </m:e>
                      <m:sub>
                        <m:r>
                          <a:rPr lang="zh-CN" altLang="el-GR"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Ω</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𝑞</m:t>
                        </m:r>
                      </m:e>
                      <m:sub>
                        <m:r>
                          <a:rPr lang="en-US" altLang="zh-CN" sz="2000" i="1">
                            <a:latin typeface="Cambria Math" panose="02040503050406030204" pitchFamily="18" charset="0"/>
                            <a:ea typeface="Cambria Math" panose="02040503050406030204" pitchFamily="18" charset="0"/>
                          </a:rPr>
                          <m:t>0</m:t>
                        </m:r>
                      </m:sub>
                    </m:sSub>
                    <m:r>
                      <a:rPr lang="zh-CN" altLang="en-US" sz="2000" i="1">
                        <a:latin typeface="Cambria Math" panose="02040503050406030204" pitchFamily="18" charset="0"/>
                        <a:ea typeface="Cambria Math" panose="02040503050406030204" pitchFamily="18" charset="0"/>
                      </a:rPr>
                      <m:t>或者</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Ψ</m:t>
                        </m:r>
                      </m:num>
                      <m:den>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n</m:t>
                        </m:r>
                      </m:den>
                    </m:f>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m:t>
                        </m:r>
                      </m:e>
                      <m:sub>
                        <m:r>
                          <a:rPr lang="zh-CN" altLang="el-GR"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Ω</m:t>
                        </m:r>
                      </m:sub>
                    </m:sSub>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𝑏</m:t>
                    </m:r>
                    <m:sSub>
                      <m:sSubPr>
                        <m:ctrlPr>
                          <a:rPr lang="el-GR" altLang="zh-CN" sz="2000" i="1">
                            <a:latin typeface="Cambria Math" panose="02040503050406030204" pitchFamily="18" charset="0"/>
                            <a:ea typeface="Cambria Math" panose="02040503050406030204" pitchFamily="18" charset="0"/>
                          </a:rPr>
                        </m:ctrlPr>
                      </m:sSubPr>
                      <m:e>
                        <m:r>
                          <a:rPr lang="el-GR" altLang="zh-CN" sz="2000" i="1">
                            <a:latin typeface="Cambria Math" panose="02040503050406030204" pitchFamily="18" charset="0"/>
                            <a:ea typeface="Cambria Math" panose="02040503050406030204" pitchFamily="18" charset="0"/>
                          </a:rPr>
                          <m:t>𝛹</m:t>
                        </m:r>
                      </m:e>
                      <m:sub>
                        <m:r>
                          <a:rPr lang="zh-CN" altLang="el-GR"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Ω</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𝑞</m:t>
                        </m:r>
                      </m:e>
                      <m:sub>
                        <m:r>
                          <a:rPr lang="en-US" altLang="zh-CN" sz="2000" i="1">
                            <a:latin typeface="Cambria Math" panose="02040503050406030204" pitchFamily="18" charset="0"/>
                            <a:ea typeface="Cambria Math" panose="02040503050406030204" pitchFamily="18" charset="0"/>
                          </a:rPr>
                          <m:t>0</m:t>
                        </m:r>
                      </m:sub>
                    </m:sSub>
                    <m:r>
                      <a:rPr lang="zh-CN" altLang="en-US" sz="2000" i="1">
                        <a:latin typeface="Cambria Math" panose="02040503050406030204" pitchFamily="18" charset="0"/>
                        <a:ea typeface="Cambria Math" panose="02040503050406030204" pitchFamily="18" charset="0"/>
                      </a:rPr>
                      <m:t>等</m:t>
                    </m:r>
                  </m:oMath>
                </a14:m>
                <a:r>
                  <a:rPr lang="zh-CN" altLang="en-US" sz="2000" dirty="0"/>
                  <a:t>。</a:t>
                </a:r>
                <a:endParaRPr lang="en-US" altLang="zh-CN" sz="2000" dirty="0"/>
              </a:p>
              <a:p>
                <a:endParaRPr lang="en-US" altLang="zh-CN" sz="2000" dirty="0"/>
              </a:p>
              <a:p>
                <a:pPr marL="342900" indent="-342900">
                  <a:buFont typeface="Arial" panose="020B0604020202020204" pitchFamily="34" charset="0"/>
                  <a:buChar char="•"/>
                </a:pPr>
                <a:r>
                  <a:rPr lang="en-US" altLang="zh-CN" sz="2000" dirty="0" err="1"/>
                  <a:t>Lapalce</a:t>
                </a:r>
                <a:r>
                  <a:rPr lang="zh-CN" altLang="en-US" sz="2000" dirty="0"/>
                  <a:t>或者</a:t>
                </a:r>
                <a:r>
                  <a:rPr lang="en-US" altLang="zh-CN" sz="2000" dirty="0"/>
                  <a:t>Poisson</a:t>
                </a:r>
                <a:r>
                  <a:rPr lang="zh-CN" altLang="en-US" sz="2000" dirty="0"/>
                  <a:t>方程的解必须满足下列相容条件（可解条件）：</a:t>
                </a:r>
                <a:endParaRPr lang="en-US" altLang="zh-CN" sz="2000" dirty="0"/>
              </a:p>
              <a:p>
                <a14:m>
                  <m:oMath xmlns:m="http://schemas.openxmlformats.org/officeDocument/2006/math">
                    <m:nary>
                      <m:naryPr>
                        <m:chr m:val="∮"/>
                        <m:ctrlPr>
                          <a:rPr lang="zh-CN" altLang="en-US" sz="2000" i="1" smtClean="0">
                            <a:latin typeface="Cambria Math" panose="02040503050406030204" pitchFamily="18" charset="0"/>
                          </a:rPr>
                        </m:ctrlPr>
                      </m:naryPr>
                      <m:sub>
                        <m:r>
                          <a:rPr lang="zh-CN" altLang="el-GR"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Ω</m:t>
                        </m:r>
                      </m:sub>
                      <m:sup/>
                      <m:e>
                        <m:r>
                          <a:rPr lang="en-US" altLang="zh-CN" sz="2000" i="1" smtClean="0">
                            <a:latin typeface="Cambria Math" panose="02040503050406030204" pitchFamily="18" charset="0"/>
                            <a:ea typeface="Cambria Math" panose="02040503050406030204" pitchFamily="18" charset="0"/>
                          </a:rPr>
                          <m:t>𝛻</m:t>
                        </m:r>
                      </m:e>
                    </m:nary>
                  </m:oMath>
                </a14:m>
                <a:r>
                  <a:rPr lang="el-GR" altLang="zh-CN" sz="2000" dirty="0">
                    <a:ea typeface="Cambria Math" panose="02040503050406030204" pitchFamily="18" charset="0"/>
                  </a:rPr>
                  <a:t> </a:t>
                </a:r>
                <a14:m>
                  <m:oMath xmlns:m="http://schemas.openxmlformats.org/officeDocument/2006/math">
                    <m:r>
                      <a:rPr lang="el-GR" altLang="zh-CN" sz="2000" i="1">
                        <a:latin typeface="Cambria Math" panose="02040503050406030204" pitchFamily="18" charset="0"/>
                        <a:ea typeface="Cambria Math" panose="02040503050406030204" pitchFamily="18" charset="0"/>
                      </a:rPr>
                      <m:t>𝛹</m:t>
                    </m:r>
                    <m:r>
                      <a:rPr lang="el-GR" altLang="zh-CN" sz="2000" i="1" smtClean="0">
                        <a:latin typeface="Cambria Math" panose="02040503050406030204" pitchFamily="18" charset="0"/>
                        <a:ea typeface="Cambria Math" panose="02040503050406030204" pitchFamily="18" charset="0"/>
                      </a:rPr>
                      <m:t>∙</m:t>
                    </m:r>
                    <m:acc>
                      <m:accPr>
                        <m:chr m:val="⃑"/>
                        <m:ctrlPr>
                          <a:rPr lang="el-GR" altLang="zh-CN" sz="200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𝑛</m:t>
                        </m:r>
                      </m:e>
                    </m:acc>
                    <m:r>
                      <a:rPr lang="en-US" altLang="zh-CN" sz="2000" b="0" i="1" smtClean="0">
                        <a:latin typeface="Cambria Math" panose="02040503050406030204" pitchFamily="18" charset="0"/>
                        <a:ea typeface="Cambria Math" panose="02040503050406030204" pitchFamily="18" charset="0"/>
                      </a:rPr>
                      <m:t>𝑑𝑠</m:t>
                    </m:r>
                    <m:r>
                      <a:rPr lang="en-US" altLang="zh-CN" sz="2000" b="0" i="1" smtClean="0">
                        <a:latin typeface="Cambria Math" panose="02040503050406030204" pitchFamily="18" charset="0"/>
                        <a:ea typeface="Cambria Math" panose="02040503050406030204" pitchFamily="18" charset="0"/>
                      </a:rPr>
                      <m:t>=</m:t>
                    </m:r>
                    <m:nary>
                      <m:naryPr>
                        <m:chr m:val="∬"/>
                        <m:ctrlPr>
                          <a:rPr lang="en-US" altLang="zh-CN" sz="2000" i="1" dirty="0" smtClean="0">
                            <a:latin typeface="Cambria Math" panose="02040503050406030204" pitchFamily="18" charset="0"/>
                          </a:rPr>
                        </m:ctrlPr>
                      </m:naryPr>
                      <m:sub>
                        <m:r>
                          <m:rPr>
                            <m:sty m:val="p"/>
                          </m:rPr>
                          <a:rPr lang="el-GR" altLang="zh-CN" sz="2000" i="1">
                            <a:latin typeface="Cambria Math" panose="02040503050406030204" pitchFamily="18" charset="0"/>
                            <a:ea typeface="Cambria Math" panose="02040503050406030204" pitchFamily="18" charset="0"/>
                          </a:rPr>
                          <m:t>Ω</m:t>
                        </m:r>
                      </m:sub>
                      <m:sup/>
                      <m:e>
                        <m:r>
                          <a:rPr lang="en-US" altLang="zh-CN" sz="200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rPr>
                          <m:t>𝛻</m:t>
                        </m:r>
                      </m:e>
                    </m:nary>
                  </m:oMath>
                </a14:m>
                <a:r>
                  <a:rPr lang="el-GR" altLang="zh-CN" sz="2000" dirty="0">
                    <a:ea typeface="Cambria Math" panose="02040503050406030204" pitchFamily="18" charset="0"/>
                  </a:rPr>
                  <a:t> </a:t>
                </a:r>
                <a14:m>
                  <m:oMath xmlns:m="http://schemas.openxmlformats.org/officeDocument/2006/math">
                    <m:r>
                      <a:rPr lang="el-GR" altLang="zh-CN" sz="2000" i="1" smtClean="0">
                        <a:latin typeface="Cambria Math" panose="02040503050406030204" pitchFamily="18" charset="0"/>
                        <a:ea typeface="Cambria Math" panose="02040503050406030204" pitchFamily="18" charset="0"/>
                      </a:rPr>
                      <m:t>𝛹</m:t>
                    </m:r>
                    <m:r>
                      <a:rPr lang="en-US" altLang="zh-CN" sz="2000" b="0" i="1" smtClean="0">
                        <a:latin typeface="Cambria Math" panose="02040503050406030204" pitchFamily="18" charset="0"/>
                        <a:ea typeface="Cambria Math" panose="02040503050406030204" pitchFamily="18" charset="0"/>
                      </a:rPr>
                      <m:t>𝑑𝑣</m:t>
                    </m:r>
                  </m:oMath>
                </a14:m>
                <a:r>
                  <a:rPr lang="en-US" altLang="zh-CN" sz="2000" i="1" dirty="0"/>
                  <a:t>=</a:t>
                </a:r>
                <a14:m>
                  <m:oMath xmlns:m="http://schemas.openxmlformats.org/officeDocument/2006/math">
                    <m:d>
                      <m:dPr>
                        <m:begChr m:val="{"/>
                        <m:endChr m:val=""/>
                        <m:ctrlPr>
                          <a:rPr lang="en-US" altLang="zh-CN" sz="2000" i="1" dirty="0" smtClean="0">
                            <a:latin typeface="Cambria Math" panose="02040503050406030204" pitchFamily="18" charset="0"/>
                          </a:rPr>
                        </m:ctrlPr>
                      </m:dPr>
                      <m:e>
                        <m:eqArr>
                          <m:eqArrPr>
                            <m:ctrlPr>
                              <a:rPr lang="en-US" altLang="zh-CN" sz="2000" i="1" dirty="0" smtClean="0">
                                <a:latin typeface="Cambria Math" panose="02040503050406030204" pitchFamily="18" charset="0"/>
                              </a:rPr>
                            </m:ctrlPr>
                          </m:eqArrPr>
                          <m:e>
                            <m:r>
                              <a:rPr lang="en-US" altLang="zh-CN" sz="2000" b="0" i="1" dirty="0" smtClean="0">
                                <a:latin typeface="Cambria Math" panose="02040503050406030204" pitchFamily="18" charset="0"/>
                              </a:rPr>
                              <m:t>0               </m:t>
                            </m:r>
                            <m:r>
                              <a:rPr lang="en-US" altLang="zh-CN" sz="2000" b="0" i="1" dirty="0" smtClean="0">
                                <a:latin typeface="Cambria Math" panose="02040503050406030204" pitchFamily="18" charset="0"/>
                              </a:rPr>
                              <m:t>𝐿𝑎𝑝𝑎𝑙𝑐𝑒</m:t>
                            </m:r>
                          </m:e>
                          <m:e>
                            <m:nary>
                              <m:naryPr>
                                <m:chr m:val="∬"/>
                                <m:ctrlPr>
                                  <a:rPr lang="en-US" altLang="zh-CN" sz="2000" i="1" dirty="0" smtClean="0">
                                    <a:latin typeface="Cambria Math" panose="02040503050406030204" pitchFamily="18" charset="0"/>
                                  </a:rPr>
                                </m:ctrlPr>
                              </m:naryPr>
                              <m:sub>
                                <m:r>
                                  <m:rPr>
                                    <m:sty m:val="p"/>
                                  </m:rPr>
                                  <a:rPr lang="el-GR" altLang="zh-CN" sz="2000" i="1">
                                    <a:latin typeface="Cambria Math" panose="02040503050406030204" pitchFamily="18" charset="0"/>
                                    <a:ea typeface="Cambria Math" panose="02040503050406030204" pitchFamily="18" charset="0"/>
                                  </a:rPr>
                                  <m:t>Ω</m:t>
                                </m:r>
                              </m:sub>
                              <m:sup/>
                              <m:e>
                                <m:r>
                                  <a:rPr lang="zh-CN" altLang="el-GR" sz="2000" i="1" smtClean="0">
                                    <a:latin typeface="Cambria Math" panose="02040503050406030204" pitchFamily="18" charset="0"/>
                                    <a:ea typeface="Cambria Math" panose="02040503050406030204" pitchFamily="18" charset="0"/>
                                  </a:rPr>
                                  <m:t>𝜔</m:t>
                                </m:r>
                              </m:e>
                            </m:nary>
                            <m:r>
                              <a:rPr lang="en-US" altLang="zh-CN" sz="2000" i="1">
                                <a:latin typeface="Cambria Math" panose="02040503050406030204" pitchFamily="18" charset="0"/>
                                <a:ea typeface="Cambria Math" panose="02040503050406030204" pitchFamily="18" charset="0"/>
                              </a:rPr>
                              <m:t>𝑑𝑣</m:t>
                            </m:r>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𝑃𝑜𝑖𝑠𝑠𝑜𝑛</m:t>
                            </m:r>
                          </m:e>
                        </m:eqArr>
                      </m:e>
                    </m:d>
                  </m:oMath>
                </a14:m>
                <a:endParaRPr lang="en-US" altLang="zh-CN" sz="2000" i="1" dirty="0"/>
              </a:p>
              <a:p>
                <a:pPr marL="342900" indent="-342900">
                  <a:buFont typeface="Arial" panose="020B0604020202020204" pitchFamily="34" charset="0"/>
                  <a:buChar char="•"/>
                </a:pPr>
                <a:r>
                  <a:rPr lang="zh-CN" altLang="en-US" sz="2000" dirty="0"/>
                  <a:t>哪些物理问题可用</a:t>
                </a:r>
                <a:r>
                  <a:rPr lang="en-US" altLang="zh-CN" sz="2000" dirty="0" err="1"/>
                  <a:t>Lapalce</a:t>
                </a:r>
                <a:r>
                  <a:rPr lang="zh-CN" altLang="en-US" sz="2000" dirty="0"/>
                  <a:t>或者</a:t>
                </a:r>
                <a:r>
                  <a:rPr lang="en-US" altLang="zh-CN" sz="2000" dirty="0"/>
                  <a:t>Poisson</a:t>
                </a:r>
                <a:r>
                  <a:rPr lang="zh-CN" altLang="en-US" sz="2000" dirty="0"/>
                  <a:t>方程描述？</a:t>
                </a:r>
                <a:endParaRPr lang="zh-CN" altLang="en-US" sz="2000" i="1" dirty="0"/>
              </a:p>
            </p:txBody>
          </p:sp>
        </mc:Choice>
        <mc:Fallback xmlns="">
          <p:sp>
            <p:nvSpPr>
              <p:cNvPr id="2" name="文本框 1"/>
              <p:cNvSpPr txBox="1">
                <a:spLocks noRot="1" noChangeAspect="1" noMove="1" noResize="1" noEditPoints="1" noAdjustHandles="1" noChangeArrowheads="1" noChangeShapeType="1" noTextEdit="1"/>
              </p:cNvSpPr>
              <p:nvPr/>
            </p:nvSpPr>
            <p:spPr>
              <a:xfrm>
                <a:off x="1259632" y="2157561"/>
                <a:ext cx="7056784" cy="3681905"/>
              </a:xfrm>
              <a:prstGeom prst="rect">
                <a:avLst/>
              </a:prstGeom>
              <a:blipFill rotWithShape="0">
                <a:blip r:embed="rId8"/>
                <a:stretch>
                  <a:fillRect l="-778" t="-1325" b="-2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0180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87" name="Object 4"/>
          <p:cNvGraphicFramePr>
            <a:graphicFrameLocks noChangeAspect="1"/>
          </p:cNvGraphicFramePr>
          <p:nvPr/>
        </p:nvGraphicFramePr>
        <p:xfrm>
          <a:off x="2627313" y="476250"/>
          <a:ext cx="2093912" cy="914400"/>
        </p:xfrm>
        <a:graphic>
          <a:graphicData uri="http://schemas.openxmlformats.org/presentationml/2006/ole">
            <mc:AlternateContent xmlns:mc="http://schemas.openxmlformats.org/markup-compatibility/2006">
              <mc:Choice xmlns:v="urn:schemas-microsoft-com:vml" Requires="v">
                <p:oleObj spid="_x0000_s250078" name="Equation" r:id="rId4" imgW="2095500" imgH="914400" progId="Equation.DSMT4">
                  <p:embed/>
                </p:oleObj>
              </mc:Choice>
              <mc:Fallback>
                <p:oleObj name="Equation" r:id="rId4" imgW="2095500" imgH="914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476250"/>
                        <a:ext cx="20939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8" name="Rectangle 7"/>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89" name="Object 6"/>
          <p:cNvGraphicFramePr>
            <a:graphicFrameLocks noChangeAspect="1"/>
          </p:cNvGraphicFramePr>
          <p:nvPr/>
        </p:nvGraphicFramePr>
        <p:xfrm>
          <a:off x="5867400" y="333375"/>
          <a:ext cx="2693988" cy="914400"/>
        </p:xfrm>
        <a:graphic>
          <a:graphicData uri="http://schemas.openxmlformats.org/presentationml/2006/ole">
            <mc:AlternateContent xmlns:mc="http://schemas.openxmlformats.org/markup-compatibility/2006">
              <mc:Choice xmlns:v="urn:schemas-microsoft-com:vml" Requires="v">
                <p:oleObj spid="_x0000_s250079" name="Equation" r:id="rId6" imgW="2692400" imgH="914400" progId="Equation.DSMT4">
                  <p:embed/>
                </p:oleObj>
              </mc:Choice>
              <mc:Fallback>
                <p:oleObj name="Equation" r:id="rId6" imgW="2692400" imgH="914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33375"/>
                        <a:ext cx="26939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0" name="AutoShape 8"/>
          <p:cNvSpPr>
            <a:spLocks noChangeArrowheads="1"/>
          </p:cNvSpPr>
          <p:nvPr/>
        </p:nvSpPr>
        <p:spPr bwMode="auto">
          <a:xfrm>
            <a:off x="4932363" y="765175"/>
            <a:ext cx="649287" cy="215900"/>
          </a:xfrm>
          <a:prstGeom prst="rightArrow">
            <a:avLst>
              <a:gd name="adj1" fmla="val 50000"/>
              <a:gd name="adj2" fmla="val 751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1" name="Rectangle 10"/>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92" name="Object 9"/>
          <p:cNvGraphicFramePr>
            <a:graphicFrameLocks noChangeAspect="1"/>
          </p:cNvGraphicFramePr>
          <p:nvPr/>
        </p:nvGraphicFramePr>
        <p:xfrm>
          <a:off x="5940425" y="1557338"/>
          <a:ext cx="2728913" cy="914400"/>
        </p:xfrm>
        <a:graphic>
          <a:graphicData uri="http://schemas.openxmlformats.org/presentationml/2006/ole">
            <mc:AlternateContent xmlns:mc="http://schemas.openxmlformats.org/markup-compatibility/2006">
              <mc:Choice xmlns:v="urn:schemas-microsoft-com:vml" Requires="v">
                <p:oleObj spid="_x0000_s250080" name="Equation" r:id="rId8" imgW="2730500" imgH="914400" progId="Equation.DSMT4">
                  <p:embed/>
                </p:oleObj>
              </mc:Choice>
              <mc:Fallback>
                <p:oleObj name="Equation" r:id="rId8" imgW="2730500" imgH="914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0425" y="1557338"/>
                        <a:ext cx="27289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3" name="Object 11"/>
          <p:cNvGraphicFramePr>
            <a:graphicFrameLocks noChangeAspect="1"/>
          </p:cNvGraphicFramePr>
          <p:nvPr/>
        </p:nvGraphicFramePr>
        <p:xfrm>
          <a:off x="2555875" y="1628775"/>
          <a:ext cx="2181225" cy="914400"/>
        </p:xfrm>
        <a:graphic>
          <a:graphicData uri="http://schemas.openxmlformats.org/presentationml/2006/ole">
            <mc:AlternateContent xmlns:mc="http://schemas.openxmlformats.org/markup-compatibility/2006">
              <mc:Choice xmlns:v="urn:schemas-microsoft-com:vml" Requires="v">
                <p:oleObj spid="_x0000_s250081" name="Equation" r:id="rId10" imgW="2184400" imgH="914400" progId="Equation.DSMT4">
                  <p:embed/>
                </p:oleObj>
              </mc:Choice>
              <mc:Fallback>
                <p:oleObj name="Equation" r:id="rId10" imgW="2184400" imgH="9144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5875" y="1628775"/>
                        <a:ext cx="2181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4" name="AutoShape 12"/>
          <p:cNvSpPr>
            <a:spLocks noChangeArrowheads="1"/>
          </p:cNvSpPr>
          <p:nvPr/>
        </p:nvSpPr>
        <p:spPr bwMode="auto">
          <a:xfrm>
            <a:off x="4932363" y="1916113"/>
            <a:ext cx="649287" cy="215900"/>
          </a:xfrm>
          <a:prstGeom prst="rightArrow">
            <a:avLst>
              <a:gd name="adj1" fmla="val 50000"/>
              <a:gd name="adj2" fmla="val 751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5" name="Rectangle 14"/>
          <p:cNvSpPr>
            <a:spLocks noChangeArrowheads="1"/>
          </p:cNvSpPr>
          <p:nvPr/>
        </p:nvSpPr>
        <p:spPr bwMode="auto">
          <a:xfrm>
            <a:off x="0" y="303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96" name="Object 13"/>
          <p:cNvGraphicFramePr>
            <a:graphicFrameLocks noChangeAspect="1"/>
          </p:cNvGraphicFramePr>
          <p:nvPr/>
        </p:nvGraphicFramePr>
        <p:xfrm>
          <a:off x="250825" y="476250"/>
          <a:ext cx="1362075" cy="788988"/>
        </p:xfrm>
        <a:graphic>
          <a:graphicData uri="http://schemas.openxmlformats.org/presentationml/2006/ole">
            <mc:AlternateContent xmlns:mc="http://schemas.openxmlformats.org/markup-compatibility/2006">
              <mc:Choice xmlns:v="urn:schemas-microsoft-com:vml" Requires="v">
                <p:oleObj spid="_x0000_s250082" name="Equation" r:id="rId12" imgW="1358900" imgH="787400" progId="Equation.DSMT4">
                  <p:embed/>
                </p:oleObj>
              </mc:Choice>
              <mc:Fallback>
                <p:oleObj name="Equation" r:id="rId12" imgW="1358900" imgH="787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825" y="476250"/>
                        <a:ext cx="136207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7" name="AutoShape 15"/>
          <p:cNvSpPr>
            <a:spLocks noChangeArrowheads="1"/>
          </p:cNvSpPr>
          <p:nvPr/>
        </p:nvSpPr>
        <p:spPr bwMode="auto">
          <a:xfrm>
            <a:off x="1835150" y="765175"/>
            <a:ext cx="649288" cy="215900"/>
          </a:xfrm>
          <a:prstGeom prst="rightArrow">
            <a:avLst>
              <a:gd name="adj1" fmla="val 50000"/>
              <a:gd name="adj2" fmla="val 751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8" name="AutoShape 16"/>
          <p:cNvSpPr>
            <a:spLocks noChangeArrowheads="1"/>
          </p:cNvSpPr>
          <p:nvPr/>
        </p:nvSpPr>
        <p:spPr bwMode="auto">
          <a:xfrm>
            <a:off x="1835150" y="1916113"/>
            <a:ext cx="649288" cy="215900"/>
          </a:xfrm>
          <a:prstGeom prst="rightArrow">
            <a:avLst>
              <a:gd name="adj1" fmla="val 50000"/>
              <a:gd name="adj2" fmla="val 7518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9" name="Rectangle 18"/>
          <p:cNvSpPr>
            <a:spLocks noChangeArrowheads="1"/>
          </p:cNvSpPr>
          <p:nvPr/>
        </p:nvSpPr>
        <p:spPr bwMode="auto">
          <a:xfrm>
            <a:off x="0" y="303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400" name="Object 17"/>
          <p:cNvGraphicFramePr>
            <a:graphicFrameLocks noChangeAspect="1"/>
          </p:cNvGraphicFramePr>
          <p:nvPr/>
        </p:nvGraphicFramePr>
        <p:xfrm>
          <a:off x="250825" y="1700213"/>
          <a:ext cx="1374775" cy="788987"/>
        </p:xfrm>
        <a:graphic>
          <a:graphicData uri="http://schemas.openxmlformats.org/presentationml/2006/ole">
            <mc:AlternateContent xmlns:mc="http://schemas.openxmlformats.org/markup-compatibility/2006">
              <mc:Choice xmlns:v="urn:schemas-microsoft-com:vml" Requires="v">
                <p:oleObj spid="_x0000_s250083" name="Equation" r:id="rId14" imgW="1371600" imgH="787400" progId="Equation.DSMT4">
                  <p:embed/>
                </p:oleObj>
              </mc:Choice>
              <mc:Fallback>
                <p:oleObj name="Equation" r:id="rId14" imgW="1371600" imgH="7874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825" y="1700213"/>
                        <a:ext cx="1374775"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1" name="AutoShape 19"/>
          <p:cNvSpPr>
            <a:spLocks noChangeArrowheads="1"/>
          </p:cNvSpPr>
          <p:nvPr/>
        </p:nvSpPr>
        <p:spPr bwMode="auto">
          <a:xfrm>
            <a:off x="684213" y="1341438"/>
            <a:ext cx="503237" cy="287337"/>
          </a:xfrm>
          <a:prstGeom prst="upDownArrow">
            <a:avLst>
              <a:gd name="adj1" fmla="val 50000"/>
              <a:gd name="adj2" fmla="val 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02" name="AutoShape 20"/>
          <p:cNvSpPr>
            <a:spLocks noChangeArrowheads="1"/>
          </p:cNvSpPr>
          <p:nvPr/>
        </p:nvSpPr>
        <p:spPr bwMode="auto">
          <a:xfrm>
            <a:off x="7164388" y="1268413"/>
            <a:ext cx="503237" cy="287337"/>
          </a:xfrm>
          <a:prstGeom prst="upDownArrow">
            <a:avLst>
              <a:gd name="adj1" fmla="val 50000"/>
              <a:gd name="adj2" fmla="val 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03" name="Rectangle 22"/>
          <p:cNvSpPr>
            <a:spLocks noChangeArrowheads="1"/>
          </p:cNvSpPr>
          <p:nvPr/>
        </p:nvSpPr>
        <p:spPr bwMode="auto">
          <a:xfrm>
            <a:off x="0" y="2940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404" name="Object 21"/>
          <p:cNvGraphicFramePr>
            <a:graphicFrameLocks noChangeAspect="1"/>
          </p:cNvGraphicFramePr>
          <p:nvPr/>
        </p:nvGraphicFramePr>
        <p:xfrm>
          <a:off x="2916238" y="2997200"/>
          <a:ext cx="2819400" cy="977900"/>
        </p:xfrm>
        <a:graphic>
          <a:graphicData uri="http://schemas.openxmlformats.org/presentationml/2006/ole">
            <mc:AlternateContent xmlns:mc="http://schemas.openxmlformats.org/markup-compatibility/2006">
              <mc:Choice xmlns:v="urn:schemas-microsoft-com:vml" Requires="v">
                <p:oleObj spid="_x0000_s250084" name="Equation" r:id="rId16" imgW="2819400" imgH="977900" progId="Equation.DSMT4">
                  <p:embed/>
                </p:oleObj>
              </mc:Choice>
              <mc:Fallback>
                <p:oleObj name="Equation" r:id="rId16" imgW="2819400" imgH="9779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6238" y="2997200"/>
                        <a:ext cx="28194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5" name="Rectangle 24"/>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406" name="Object 23"/>
          <p:cNvGraphicFramePr>
            <a:graphicFrameLocks noChangeAspect="1"/>
          </p:cNvGraphicFramePr>
          <p:nvPr/>
        </p:nvGraphicFramePr>
        <p:xfrm>
          <a:off x="0" y="4292600"/>
          <a:ext cx="3252788" cy="914400"/>
        </p:xfrm>
        <a:graphic>
          <a:graphicData uri="http://schemas.openxmlformats.org/presentationml/2006/ole">
            <mc:AlternateContent xmlns:mc="http://schemas.openxmlformats.org/markup-compatibility/2006">
              <mc:Choice xmlns:v="urn:schemas-microsoft-com:vml" Requires="v">
                <p:oleObj spid="_x0000_s250085" name="Equation" r:id="rId18" imgW="3251200" imgH="914400" progId="Equation.DSMT4">
                  <p:embed/>
                </p:oleObj>
              </mc:Choice>
              <mc:Fallback>
                <p:oleObj name="Equation" r:id="rId18" imgW="3251200" imgH="9144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4292600"/>
                        <a:ext cx="32527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7" name="Rectangle 26"/>
          <p:cNvSpPr>
            <a:spLocks noChangeArrowheads="1"/>
          </p:cNvSpPr>
          <p:nvPr/>
        </p:nvSpPr>
        <p:spPr bwMode="auto">
          <a:xfrm>
            <a:off x="0" y="2940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408" name="Object 25"/>
          <p:cNvGraphicFramePr>
            <a:graphicFrameLocks noChangeAspect="1"/>
          </p:cNvGraphicFramePr>
          <p:nvPr/>
        </p:nvGraphicFramePr>
        <p:xfrm>
          <a:off x="3492500" y="4292600"/>
          <a:ext cx="4683125" cy="977900"/>
        </p:xfrm>
        <a:graphic>
          <a:graphicData uri="http://schemas.openxmlformats.org/presentationml/2006/ole">
            <mc:AlternateContent xmlns:mc="http://schemas.openxmlformats.org/markup-compatibility/2006">
              <mc:Choice xmlns:v="urn:schemas-microsoft-com:vml" Requires="v">
                <p:oleObj spid="_x0000_s250086" name="Equation" r:id="rId20" imgW="4686300" imgH="977900" progId="Equation.DSMT4">
                  <p:embed/>
                </p:oleObj>
              </mc:Choice>
              <mc:Fallback>
                <p:oleObj name="Equation" r:id="rId20" imgW="4686300" imgH="9779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92500" y="4292600"/>
                        <a:ext cx="46831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9" name="Rectangle 28"/>
          <p:cNvSpPr>
            <a:spLocks noChangeArrowheads="1"/>
          </p:cNvSpPr>
          <p:nvPr/>
        </p:nvSpPr>
        <p:spPr bwMode="auto">
          <a:xfrm>
            <a:off x="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410" name="Object 27"/>
          <p:cNvGraphicFramePr>
            <a:graphicFrameLocks noChangeAspect="1"/>
          </p:cNvGraphicFramePr>
          <p:nvPr/>
        </p:nvGraphicFramePr>
        <p:xfrm>
          <a:off x="2124075" y="5661025"/>
          <a:ext cx="5689600" cy="725488"/>
        </p:xfrm>
        <a:graphic>
          <a:graphicData uri="http://schemas.openxmlformats.org/presentationml/2006/ole">
            <mc:AlternateContent xmlns:mc="http://schemas.openxmlformats.org/markup-compatibility/2006">
              <mc:Choice xmlns:v="urn:schemas-microsoft-com:vml" Requires="v">
                <p:oleObj spid="_x0000_s250087" name="Equation" r:id="rId22" imgW="5689600" imgH="723900" progId="Equation.DSMT4">
                  <p:embed/>
                </p:oleObj>
              </mc:Choice>
              <mc:Fallback>
                <p:oleObj name="Equation" r:id="rId22" imgW="5689600" imgH="7239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24075" y="5661025"/>
                        <a:ext cx="568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11" name="Rectangle 31"/>
          <p:cNvSpPr>
            <a:spLocks noChangeArrowheads="1"/>
          </p:cNvSpPr>
          <p:nvPr/>
        </p:nvSpPr>
        <p:spPr bwMode="auto">
          <a:xfrm>
            <a:off x="7092950" y="3357563"/>
            <a:ext cx="1655763" cy="86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Jacobi</a:t>
            </a:r>
            <a:r>
              <a:rPr lang="zh-CN" altLang="en-US" sz="2000" b="1"/>
              <a:t>行列式</a:t>
            </a:r>
          </a:p>
          <a:p>
            <a:pPr algn="ctr" eaLnBrk="1" hangingPunct="1"/>
            <a:r>
              <a:rPr lang="zh-CN" altLang="en-US" sz="2000" b="1"/>
              <a:t>（</a:t>
            </a:r>
            <a:r>
              <a:rPr lang="en-US" altLang="zh-CN" sz="2000" b="1"/>
              <a:t>jacobian</a:t>
            </a:r>
            <a:r>
              <a:rPr lang="zh-CN" altLang="en-US" sz="2000" b="1"/>
              <a:t>）</a:t>
            </a:r>
            <a:r>
              <a:rPr lang="zh-CN" altLang="en-US"/>
              <a:t> </a:t>
            </a:r>
          </a:p>
        </p:txBody>
      </p:sp>
      <p:sp>
        <p:nvSpPr>
          <p:cNvPr id="16412" name="AutoShape 33"/>
          <p:cNvSpPr>
            <a:spLocks noChangeArrowheads="1"/>
          </p:cNvSpPr>
          <p:nvPr/>
        </p:nvSpPr>
        <p:spPr bwMode="auto">
          <a:xfrm>
            <a:off x="8101013" y="4437063"/>
            <a:ext cx="574675" cy="360362"/>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3" name="AutoShape 34"/>
          <p:cNvSpPr>
            <a:spLocks noChangeArrowheads="1"/>
          </p:cNvSpPr>
          <p:nvPr/>
        </p:nvSpPr>
        <p:spPr bwMode="auto">
          <a:xfrm rot="5362877" flipV="1">
            <a:off x="5866606" y="2489994"/>
            <a:ext cx="936625" cy="10810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7280 h 21600"/>
              <a:gd name="T20" fmla="*/ 19037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34" y="0"/>
                </a:moveTo>
                <a:lnTo>
                  <a:pt x="12667" y="7200"/>
                </a:lnTo>
                <a:lnTo>
                  <a:pt x="15230" y="7200"/>
                </a:lnTo>
                <a:lnTo>
                  <a:pt x="15230" y="17280"/>
                </a:lnTo>
                <a:lnTo>
                  <a:pt x="0" y="17280"/>
                </a:lnTo>
                <a:lnTo>
                  <a:pt x="0" y="21600"/>
                </a:lnTo>
                <a:lnTo>
                  <a:pt x="19037" y="21600"/>
                </a:lnTo>
                <a:lnTo>
                  <a:pt x="19037" y="7200"/>
                </a:lnTo>
                <a:lnTo>
                  <a:pt x="21600" y="7200"/>
                </a:lnTo>
                <a:lnTo>
                  <a:pt x="17134" y="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4" name="Rectangle 36"/>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415" name="Object 35"/>
          <p:cNvGraphicFramePr>
            <a:graphicFrameLocks noChangeAspect="1"/>
          </p:cNvGraphicFramePr>
          <p:nvPr/>
        </p:nvGraphicFramePr>
        <p:xfrm>
          <a:off x="395288" y="3141663"/>
          <a:ext cx="1438275" cy="419100"/>
        </p:xfrm>
        <a:graphic>
          <a:graphicData uri="http://schemas.openxmlformats.org/presentationml/2006/ole">
            <mc:AlternateContent xmlns:mc="http://schemas.openxmlformats.org/markup-compatibility/2006">
              <mc:Choice xmlns:v="urn:schemas-microsoft-com:vml" Requires="v">
                <p:oleObj spid="_x0000_s250088" name="Equation" r:id="rId24" imgW="1435100" imgH="419100" progId="Equation.DSMT4">
                  <p:embed/>
                </p:oleObj>
              </mc:Choice>
              <mc:Fallback>
                <p:oleObj name="Equation" r:id="rId24" imgW="1435100" imgH="4191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5288" y="3141663"/>
                        <a:ext cx="1438275" cy="419100"/>
                      </a:xfrm>
                      <a:prstGeom prst="rect">
                        <a:avLst/>
                      </a:prstGeom>
                      <a:noFill/>
                      <a:ln w="7620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43733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11" name="Object 4"/>
          <p:cNvGraphicFramePr>
            <a:graphicFrameLocks noChangeAspect="1"/>
          </p:cNvGraphicFramePr>
          <p:nvPr/>
        </p:nvGraphicFramePr>
        <p:xfrm>
          <a:off x="2339975" y="260350"/>
          <a:ext cx="2449513" cy="914400"/>
        </p:xfrm>
        <a:graphic>
          <a:graphicData uri="http://schemas.openxmlformats.org/presentationml/2006/ole">
            <mc:AlternateContent xmlns:mc="http://schemas.openxmlformats.org/markup-compatibility/2006">
              <mc:Choice xmlns:v="urn:schemas-microsoft-com:vml" Requires="v">
                <p:oleObj spid="_x0000_s250982" name="Equation" r:id="rId4" imgW="2451100" imgH="914400" progId="Equation.DSMT4">
                  <p:embed/>
                </p:oleObj>
              </mc:Choice>
              <mc:Fallback>
                <p:oleObj name="Equation" r:id="rId4" imgW="2451100" imgH="914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260350"/>
                        <a:ext cx="24495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2" name="AutoShape 6"/>
          <p:cNvSpPr>
            <a:spLocks noChangeArrowheads="1"/>
          </p:cNvSpPr>
          <p:nvPr/>
        </p:nvSpPr>
        <p:spPr bwMode="auto">
          <a:xfrm>
            <a:off x="4859338" y="549275"/>
            <a:ext cx="1223962" cy="288925"/>
          </a:xfrm>
          <a:prstGeom prst="rightArrow">
            <a:avLst>
              <a:gd name="adj1" fmla="val 50000"/>
              <a:gd name="adj2" fmla="val 10590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3" name="Rectangle 8"/>
          <p:cNvSpPr>
            <a:spLocks noChangeArrowheads="1"/>
          </p:cNvSpPr>
          <p:nvPr/>
        </p:nvSpPr>
        <p:spPr bwMode="auto">
          <a:xfrm>
            <a:off x="0" y="2654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14" name="Object 7"/>
          <p:cNvGraphicFramePr>
            <a:graphicFrameLocks noChangeAspect="1"/>
          </p:cNvGraphicFramePr>
          <p:nvPr/>
        </p:nvGraphicFramePr>
        <p:xfrm>
          <a:off x="6227763" y="333375"/>
          <a:ext cx="2609850" cy="723900"/>
        </p:xfrm>
        <a:graphic>
          <a:graphicData uri="http://schemas.openxmlformats.org/presentationml/2006/ole">
            <mc:AlternateContent xmlns:mc="http://schemas.openxmlformats.org/markup-compatibility/2006">
              <mc:Choice xmlns:v="urn:schemas-microsoft-com:vml" Requires="v">
                <p:oleObj spid="_x0000_s250983" name="Equation" r:id="rId6" imgW="2603500" imgH="723900" progId="Equation.DSMT4">
                  <p:embed/>
                </p:oleObj>
              </mc:Choice>
              <mc:Fallback>
                <p:oleObj name="Equation" r:id="rId6" imgW="2603500" imgH="723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763" y="333375"/>
                        <a:ext cx="2609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5" name="Rectangle 10"/>
          <p:cNvSpPr>
            <a:spLocks noChangeArrowheads="1"/>
          </p:cNvSpPr>
          <p:nvPr/>
        </p:nvSpPr>
        <p:spPr bwMode="auto">
          <a:xfrm>
            <a:off x="0" y="149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16" name="Object 9"/>
          <p:cNvGraphicFramePr>
            <a:graphicFrameLocks noChangeAspect="1"/>
          </p:cNvGraphicFramePr>
          <p:nvPr/>
        </p:nvGraphicFramePr>
        <p:xfrm>
          <a:off x="323850" y="1268413"/>
          <a:ext cx="5761038" cy="2719387"/>
        </p:xfrm>
        <a:graphic>
          <a:graphicData uri="http://schemas.openxmlformats.org/presentationml/2006/ole">
            <mc:AlternateContent xmlns:mc="http://schemas.openxmlformats.org/markup-compatibility/2006">
              <mc:Choice xmlns:v="urn:schemas-microsoft-com:vml" Requires="v">
                <p:oleObj spid="_x0000_s250984" name="Equation" r:id="rId8" imgW="8178800" imgH="3860800" progId="Equation.DSMT4">
                  <p:embed/>
                </p:oleObj>
              </mc:Choice>
              <mc:Fallback>
                <p:oleObj name="Equation" r:id="rId8" imgW="8178800" imgH="3860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1268413"/>
                        <a:ext cx="5761038" cy="271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7" name="Rectangle 11"/>
          <p:cNvSpPr>
            <a:spLocks noChangeArrowheads="1"/>
          </p:cNvSpPr>
          <p:nvPr/>
        </p:nvSpPr>
        <p:spPr bwMode="auto">
          <a:xfrm>
            <a:off x="0" y="535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741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19" name="Object 12"/>
          <p:cNvGraphicFramePr>
            <a:graphicFrameLocks noChangeAspect="1"/>
          </p:cNvGraphicFramePr>
          <p:nvPr/>
        </p:nvGraphicFramePr>
        <p:xfrm>
          <a:off x="250825" y="4005263"/>
          <a:ext cx="5795963" cy="2749550"/>
        </p:xfrm>
        <a:graphic>
          <a:graphicData uri="http://schemas.openxmlformats.org/presentationml/2006/ole">
            <mc:AlternateContent xmlns:mc="http://schemas.openxmlformats.org/markup-compatibility/2006">
              <mc:Choice xmlns:v="urn:schemas-microsoft-com:vml" Requires="v">
                <p:oleObj spid="_x0000_s250985" name="Equation" r:id="rId10" imgW="8140700" imgH="3860800" progId="Equation.DSMT4">
                  <p:embed/>
                </p:oleObj>
              </mc:Choice>
              <mc:Fallback>
                <p:oleObj name="Equation" r:id="rId10" imgW="8140700" imgH="3860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825" y="4005263"/>
                        <a:ext cx="5795963"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0" name="AutoShape 14"/>
          <p:cNvSpPr>
            <a:spLocks noChangeArrowheads="1"/>
          </p:cNvSpPr>
          <p:nvPr/>
        </p:nvSpPr>
        <p:spPr bwMode="auto">
          <a:xfrm>
            <a:off x="6300788" y="3573463"/>
            <a:ext cx="503237" cy="935037"/>
          </a:xfrm>
          <a:prstGeom prst="curvedLeftArrow">
            <a:avLst>
              <a:gd name="adj1" fmla="val 37161"/>
              <a:gd name="adj2" fmla="val 74322"/>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21" name="AutoShape 15"/>
          <p:cNvSpPr>
            <a:spLocks noChangeArrowheads="1"/>
          </p:cNvSpPr>
          <p:nvPr/>
        </p:nvSpPr>
        <p:spPr bwMode="auto">
          <a:xfrm>
            <a:off x="7308850" y="1628775"/>
            <a:ext cx="1296988" cy="504825"/>
          </a:xfrm>
          <a:prstGeom prst="rightArrow">
            <a:avLst>
              <a:gd name="adj1" fmla="val 50000"/>
              <a:gd name="adj2" fmla="val 6423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22" name="AutoShape 16"/>
          <p:cNvSpPr>
            <a:spLocks noChangeArrowheads="1"/>
          </p:cNvSpPr>
          <p:nvPr/>
        </p:nvSpPr>
        <p:spPr bwMode="auto">
          <a:xfrm>
            <a:off x="7308850" y="3716338"/>
            <a:ext cx="1296988" cy="504825"/>
          </a:xfrm>
          <a:prstGeom prst="rightArrow">
            <a:avLst>
              <a:gd name="adj1" fmla="val 50000"/>
              <a:gd name="adj2" fmla="val 6423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23" name="AutoShape 17"/>
          <p:cNvSpPr>
            <a:spLocks noChangeArrowheads="1"/>
          </p:cNvSpPr>
          <p:nvPr/>
        </p:nvSpPr>
        <p:spPr bwMode="auto">
          <a:xfrm>
            <a:off x="7308850" y="5734050"/>
            <a:ext cx="1296988" cy="504825"/>
          </a:xfrm>
          <a:prstGeom prst="rightArrow">
            <a:avLst>
              <a:gd name="adj1" fmla="val 50000"/>
              <a:gd name="adj2" fmla="val 6423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24" name="Rectangle 19"/>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25" name="Object 18"/>
          <p:cNvGraphicFramePr>
            <a:graphicFrameLocks noChangeAspect="1"/>
          </p:cNvGraphicFramePr>
          <p:nvPr/>
        </p:nvGraphicFramePr>
        <p:xfrm>
          <a:off x="468313" y="115888"/>
          <a:ext cx="1295400" cy="914400"/>
        </p:xfrm>
        <a:graphic>
          <a:graphicData uri="http://schemas.openxmlformats.org/presentationml/2006/ole">
            <mc:AlternateContent xmlns:mc="http://schemas.openxmlformats.org/markup-compatibility/2006">
              <mc:Choice xmlns:v="urn:schemas-microsoft-com:vml" Requires="v">
                <p:oleObj spid="_x0000_s250986" name="Equation" r:id="rId12" imgW="1295400" imgH="914400" progId="Equation.DSMT4">
                  <p:embed/>
                </p:oleObj>
              </mc:Choice>
              <mc:Fallback>
                <p:oleObj name="Equation" r:id="rId12" imgW="1295400" imgH="914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313" y="115888"/>
                        <a:ext cx="1295400" cy="914400"/>
                      </a:xfrm>
                      <a:prstGeom prst="rect">
                        <a:avLst/>
                      </a:prstGeom>
                      <a:noFill/>
                      <a:ln w="7620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66381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ChangeArrowheads="1"/>
          </p:cNvSpPr>
          <p:nvPr/>
        </p:nvSpPr>
        <p:spPr bwMode="auto">
          <a:xfrm>
            <a:off x="0" y="2679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8435" name="Object 4"/>
          <p:cNvGraphicFramePr>
            <a:graphicFrameLocks noChangeAspect="1"/>
          </p:cNvGraphicFramePr>
          <p:nvPr/>
        </p:nvGraphicFramePr>
        <p:xfrm>
          <a:off x="827088" y="1484313"/>
          <a:ext cx="6848475" cy="1500187"/>
        </p:xfrm>
        <a:graphic>
          <a:graphicData uri="http://schemas.openxmlformats.org/presentationml/2006/ole">
            <mc:AlternateContent xmlns:mc="http://schemas.openxmlformats.org/markup-compatibility/2006">
              <mc:Choice xmlns:v="urn:schemas-microsoft-com:vml" Requires="v">
                <p:oleObj spid="_x0000_s251946" name="Equation" r:id="rId4" imgW="6845300" imgH="1498600" progId="Equation.DSMT4">
                  <p:embed/>
                </p:oleObj>
              </mc:Choice>
              <mc:Fallback>
                <p:oleObj name="Equation" r:id="rId4" imgW="6845300" imgH="149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1484313"/>
                        <a:ext cx="68484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6" name="Rectangle 7"/>
          <p:cNvSpPr>
            <a:spLocks noChangeArrowheads="1"/>
          </p:cNvSpPr>
          <p:nvPr/>
        </p:nvSpPr>
        <p:spPr bwMode="auto">
          <a:xfrm>
            <a:off x="0" y="267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8437" name="Object 6"/>
          <p:cNvGraphicFramePr>
            <a:graphicFrameLocks noChangeAspect="1"/>
          </p:cNvGraphicFramePr>
          <p:nvPr/>
        </p:nvGraphicFramePr>
        <p:xfrm>
          <a:off x="827088" y="3500438"/>
          <a:ext cx="7064375" cy="1514475"/>
        </p:xfrm>
        <a:graphic>
          <a:graphicData uri="http://schemas.openxmlformats.org/presentationml/2006/ole">
            <mc:AlternateContent xmlns:mc="http://schemas.openxmlformats.org/markup-compatibility/2006">
              <mc:Choice xmlns:v="urn:schemas-microsoft-com:vml" Requires="v">
                <p:oleObj spid="_x0000_s251947" name="Equation" r:id="rId6" imgW="7061200" imgH="1511300" progId="Equation.DSMT4">
                  <p:embed/>
                </p:oleObj>
              </mc:Choice>
              <mc:Fallback>
                <p:oleObj name="Equation" r:id="rId6" imgW="7061200" imgH="151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3500438"/>
                        <a:ext cx="70643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Rectangle 9"/>
          <p:cNvSpPr>
            <a:spLocks noChangeArrowheads="1"/>
          </p:cNvSpPr>
          <p:nvPr/>
        </p:nvSpPr>
        <p:spPr bwMode="auto">
          <a:xfrm>
            <a:off x="0" y="1893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499585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6"/>
          <p:cNvSpPr>
            <a:spLocks noChangeArrowheads="1"/>
          </p:cNvSpPr>
          <p:nvPr/>
        </p:nvSpPr>
        <p:spPr bwMode="auto">
          <a:xfrm>
            <a:off x="0" y="1893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 name="对象 1">
            <a:extLst>
              <a:ext uri="{FF2B5EF4-FFF2-40B4-BE49-F238E27FC236}">
                <a16:creationId xmlns:a16="http://schemas.microsoft.com/office/drawing/2014/main" id="{7E6AC7F6-16A2-47EF-952F-0C219F3C941E}"/>
              </a:ext>
            </a:extLst>
          </p:cNvPr>
          <p:cNvGraphicFramePr>
            <a:graphicFrameLocks noChangeAspect="1"/>
          </p:cNvGraphicFramePr>
          <p:nvPr>
            <p:extLst>
              <p:ext uri="{D42A27DB-BD31-4B8C-83A1-F6EECF244321}">
                <p14:modId xmlns:p14="http://schemas.microsoft.com/office/powerpoint/2010/main" val="700605031"/>
              </p:ext>
            </p:extLst>
          </p:nvPr>
        </p:nvGraphicFramePr>
        <p:xfrm>
          <a:off x="755576" y="1058985"/>
          <a:ext cx="7521338" cy="1611480"/>
        </p:xfrm>
        <a:graphic>
          <a:graphicData uri="http://schemas.openxmlformats.org/presentationml/2006/ole">
            <mc:AlternateContent xmlns:mc="http://schemas.openxmlformats.org/markup-compatibility/2006">
              <mc:Choice xmlns:v="urn:schemas-microsoft-com:vml" Requires="v">
                <p:oleObj spid="_x0000_s252970" name="Equation" r:id="rId4" imgW="3609181" imgH="772710" progId="Equation.DSMT4">
                  <p:embed/>
                </p:oleObj>
              </mc:Choice>
              <mc:Fallback>
                <p:oleObj name="Equation" r:id="rId4" imgW="3609181" imgH="772710" progId="Equation.DSMT4">
                  <p:embed/>
                  <p:pic>
                    <p:nvPicPr>
                      <p:cNvPr id="0" name=""/>
                      <p:cNvPicPr/>
                      <p:nvPr/>
                    </p:nvPicPr>
                    <p:blipFill>
                      <a:blip r:embed="rId5"/>
                      <a:stretch>
                        <a:fillRect/>
                      </a:stretch>
                    </p:blipFill>
                    <p:spPr>
                      <a:xfrm>
                        <a:off x="755576" y="1058985"/>
                        <a:ext cx="7521338" cy="1611480"/>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5814648D-039A-422C-A61F-390A9D094F34}"/>
              </a:ext>
            </a:extLst>
          </p:cNvPr>
          <p:cNvGraphicFramePr>
            <a:graphicFrameLocks noChangeAspect="1"/>
          </p:cNvGraphicFramePr>
          <p:nvPr>
            <p:extLst>
              <p:ext uri="{D42A27DB-BD31-4B8C-83A1-F6EECF244321}">
                <p14:modId xmlns:p14="http://schemas.microsoft.com/office/powerpoint/2010/main" val="1520095052"/>
              </p:ext>
            </p:extLst>
          </p:nvPr>
        </p:nvGraphicFramePr>
        <p:xfrm>
          <a:off x="755576" y="3447040"/>
          <a:ext cx="7521338" cy="1611480"/>
        </p:xfrm>
        <a:graphic>
          <a:graphicData uri="http://schemas.openxmlformats.org/presentationml/2006/ole">
            <mc:AlternateContent xmlns:mc="http://schemas.openxmlformats.org/markup-compatibility/2006">
              <mc:Choice xmlns:v="urn:schemas-microsoft-com:vml" Requires="v">
                <p:oleObj spid="_x0000_s252971" name="Equation" r:id="rId6" imgW="3609181" imgH="772710" progId="Equation.DSMT4">
                  <p:embed/>
                </p:oleObj>
              </mc:Choice>
              <mc:Fallback>
                <p:oleObj name="Equation" r:id="rId6" imgW="3609181" imgH="772710" progId="Equation.DSMT4">
                  <p:embed/>
                  <p:pic>
                    <p:nvPicPr>
                      <p:cNvPr id="0" name=""/>
                      <p:cNvPicPr/>
                      <p:nvPr/>
                    </p:nvPicPr>
                    <p:blipFill>
                      <a:blip r:embed="rId7"/>
                      <a:stretch>
                        <a:fillRect/>
                      </a:stretch>
                    </p:blipFill>
                    <p:spPr>
                      <a:xfrm>
                        <a:off x="755576" y="3447040"/>
                        <a:ext cx="7521338" cy="1611480"/>
                      </a:xfrm>
                      <a:prstGeom prst="rect">
                        <a:avLst/>
                      </a:prstGeom>
                    </p:spPr>
                  </p:pic>
                </p:oleObj>
              </mc:Fallback>
            </mc:AlternateContent>
          </a:graphicData>
        </a:graphic>
      </p:graphicFrame>
    </p:spTree>
    <p:extLst>
      <p:ext uri="{BB962C8B-B14F-4D97-AF65-F5344CB8AC3E}">
        <p14:creationId xmlns:p14="http://schemas.microsoft.com/office/powerpoint/2010/main" val="13396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950" y="188913"/>
            <a:ext cx="8507413" cy="1143000"/>
          </a:xfrm>
        </p:spPr>
        <p:txBody>
          <a:bodyPr/>
          <a:lstStyle/>
          <a:p>
            <a:pPr algn="l" eaLnBrk="1" hangingPunct="1"/>
            <a:r>
              <a:rPr lang="zh-CN" altLang="en-US" sz="3200" b="1"/>
              <a:t>任意曲线坐标系中流体力学方程组的守恒形式</a:t>
            </a:r>
          </a:p>
        </p:txBody>
      </p:sp>
      <p:sp>
        <p:nvSpPr>
          <p:cNvPr id="20483"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84" name="Object 4"/>
          <p:cNvGraphicFramePr>
            <a:graphicFrameLocks noChangeAspect="1"/>
          </p:cNvGraphicFramePr>
          <p:nvPr/>
        </p:nvGraphicFramePr>
        <p:xfrm>
          <a:off x="2195513" y="2276475"/>
          <a:ext cx="3908425" cy="788988"/>
        </p:xfrm>
        <a:graphic>
          <a:graphicData uri="http://schemas.openxmlformats.org/presentationml/2006/ole">
            <mc:AlternateContent xmlns:mc="http://schemas.openxmlformats.org/markup-compatibility/2006">
              <mc:Choice xmlns:v="urn:schemas-microsoft-com:vml" Requires="v">
                <p:oleObj spid="_x0000_s253994" name="Equation" r:id="rId4" imgW="3911600" imgH="787400" progId="Equation.DSMT4">
                  <p:embed/>
                </p:oleObj>
              </mc:Choice>
              <mc:Fallback>
                <p:oleObj name="Equation" r:id="rId4" imgW="3911600" imgH="787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2276475"/>
                        <a:ext cx="390842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Rectangle 7"/>
          <p:cNvSpPr>
            <a:spLocks noChangeArrowheads="1"/>
          </p:cNvSpPr>
          <p:nvPr/>
        </p:nvSpPr>
        <p:spPr bwMode="auto">
          <a:xfrm>
            <a:off x="0" y="303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86" name="Object 6"/>
          <p:cNvGraphicFramePr>
            <a:graphicFrameLocks noChangeAspect="1"/>
          </p:cNvGraphicFramePr>
          <p:nvPr/>
        </p:nvGraphicFramePr>
        <p:xfrm>
          <a:off x="250825" y="3933825"/>
          <a:ext cx="8166100" cy="788988"/>
        </p:xfrm>
        <a:graphic>
          <a:graphicData uri="http://schemas.openxmlformats.org/presentationml/2006/ole">
            <mc:AlternateContent xmlns:mc="http://schemas.openxmlformats.org/markup-compatibility/2006">
              <mc:Choice xmlns:v="urn:schemas-microsoft-com:vml" Requires="v">
                <p:oleObj spid="_x0000_s253995" name="Equation" r:id="rId6" imgW="8166100" imgH="787400" progId="Equation.DSMT4">
                  <p:embed/>
                </p:oleObj>
              </mc:Choice>
              <mc:Fallback>
                <p:oleObj name="Equation" r:id="rId6" imgW="8166100" imgH="787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3933825"/>
                        <a:ext cx="81661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4901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ChangeArrowheads="1"/>
          </p:cNvSpPr>
          <p:nvPr/>
        </p:nvSpPr>
        <p:spPr bwMode="auto">
          <a:xfrm>
            <a:off x="-84138" y="3035300"/>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07" name="Object 5"/>
          <p:cNvGraphicFramePr>
            <a:graphicFrameLocks noChangeAspect="1"/>
          </p:cNvGraphicFramePr>
          <p:nvPr/>
        </p:nvGraphicFramePr>
        <p:xfrm>
          <a:off x="1258888" y="0"/>
          <a:ext cx="6669087" cy="1679575"/>
        </p:xfrm>
        <a:graphic>
          <a:graphicData uri="http://schemas.openxmlformats.org/presentationml/2006/ole">
            <mc:AlternateContent xmlns:mc="http://schemas.openxmlformats.org/markup-compatibility/2006">
              <mc:Choice xmlns:v="urn:schemas-microsoft-com:vml" Requires="v">
                <p:oleObj spid="_x0000_s255018" name="Equation" r:id="rId4" imgW="6667500" imgH="1676400" progId="Equation.DSMT4">
                  <p:embed/>
                </p:oleObj>
              </mc:Choice>
              <mc:Fallback>
                <p:oleObj name="Equation" r:id="rId4" imgW="6667500" imgH="1676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0"/>
                        <a:ext cx="6669087"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8" name="Rectangle 8"/>
          <p:cNvSpPr>
            <a:spLocks noChangeArrowheads="1"/>
          </p:cNvSpPr>
          <p:nvPr/>
        </p:nvSpPr>
        <p:spPr bwMode="auto">
          <a:xfrm>
            <a:off x="0" y="1314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09" name="Object 7"/>
          <p:cNvGraphicFramePr>
            <a:graphicFrameLocks noChangeAspect="1"/>
          </p:cNvGraphicFramePr>
          <p:nvPr/>
        </p:nvGraphicFramePr>
        <p:xfrm>
          <a:off x="179388" y="2133600"/>
          <a:ext cx="8689975" cy="4229100"/>
        </p:xfrm>
        <a:graphic>
          <a:graphicData uri="http://schemas.openxmlformats.org/presentationml/2006/ole">
            <mc:AlternateContent xmlns:mc="http://schemas.openxmlformats.org/markup-compatibility/2006">
              <mc:Choice xmlns:v="urn:schemas-microsoft-com:vml" Requires="v">
                <p:oleObj spid="_x0000_s255019" name="Equation" r:id="rId6" imgW="8686800" imgH="4229100" progId="Equation.DSMT4">
                  <p:embed/>
                </p:oleObj>
              </mc:Choice>
              <mc:Fallback>
                <p:oleObj name="Equation" r:id="rId6" imgW="8686800" imgH="422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2133600"/>
                        <a:ext cx="86899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70375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61913" y="259238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1" name="Object 4"/>
          <p:cNvGraphicFramePr>
            <a:graphicFrameLocks noChangeAspect="1"/>
          </p:cNvGraphicFramePr>
          <p:nvPr/>
        </p:nvGraphicFramePr>
        <p:xfrm>
          <a:off x="0" y="404813"/>
          <a:ext cx="8964613" cy="1619250"/>
        </p:xfrm>
        <a:graphic>
          <a:graphicData uri="http://schemas.openxmlformats.org/presentationml/2006/ole">
            <mc:AlternateContent xmlns:mc="http://schemas.openxmlformats.org/markup-compatibility/2006">
              <mc:Choice xmlns:v="urn:schemas-microsoft-com:vml" Requires="v">
                <p:oleObj spid="_x0000_s256068" name="Equation" r:id="rId4" imgW="9271000" imgH="1676400" progId="Equation.DSMT4">
                  <p:embed/>
                </p:oleObj>
              </mc:Choice>
              <mc:Fallback>
                <p:oleObj name="Equation" r:id="rId4" imgW="9271000" imgH="1676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4813"/>
                        <a:ext cx="896461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2" name="Rectangle 7"/>
          <p:cNvSpPr>
            <a:spLocks noChangeArrowheads="1"/>
          </p:cNvSpPr>
          <p:nvPr/>
        </p:nvSpPr>
        <p:spPr bwMode="auto">
          <a:xfrm>
            <a:off x="0" y="2592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3" name="Object 6"/>
          <p:cNvGraphicFramePr>
            <a:graphicFrameLocks noChangeAspect="1"/>
          </p:cNvGraphicFramePr>
          <p:nvPr/>
        </p:nvGraphicFramePr>
        <p:xfrm>
          <a:off x="1619250" y="2133600"/>
          <a:ext cx="5794375" cy="1674813"/>
        </p:xfrm>
        <a:graphic>
          <a:graphicData uri="http://schemas.openxmlformats.org/presentationml/2006/ole">
            <mc:AlternateContent xmlns:mc="http://schemas.openxmlformats.org/markup-compatibility/2006">
              <mc:Choice xmlns:v="urn:schemas-microsoft-com:vml" Requires="v">
                <p:oleObj spid="_x0000_s256069" name="Equation" r:id="rId6" imgW="5791200" imgH="1676400" progId="Equation.DSMT4">
                  <p:embed/>
                </p:oleObj>
              </mc:Choice>
              <mc:Fallback>
                <p:oleObj name="Equation" r:id="rId6" imgW="5791200" imgH="167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2133600"/>
                        <a:ext cx="5794375"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4" name="Rectangle 9"/>
          <p:cNvSpPr>
            <a:spLocks noChangeArrowheads="1"/>
          </p:cNvSpPr>
          <p:nvPr/>
        </p:nvSpPr>
        <p:spPr bwMode="auto">
          <a:xfrm>
            <a:off x="0" y="2630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5" name="Object 8"/>
          <p:cNvGraphicFramePr>
            <a:graphicFrameLocks noChangeAspect="1"/>
          </p:cNvGraphicFramePr>
          <p:nvPr/>
        </p:nvGraphicFramePr>
        <p:xfrm>
          <a:off x="0" y="3860800"/>
          <a:ext cx="8940800" cy="1598613"/>
        </p:xfrm>
        <a:graphic>
          <a:graphicData uri="http://schemas.openxmlformats.org/presentationml/2006/ole">
            <mc:AlternateContent xmlns:mc="http://schemas.openxmlformats.org/markup-compatibility/2006">
              <mc:Choice xmlns:v="urn:schemas-microsoft-com:vml" Requires="v">
                <p:oleObj spid="_x0000_s256070" name="Equation" r:id="rId8" imgW="8940800" imgH="1600200" progId="Equation.DSMT4">
                  <p:embed/>
                </p:oleObj>
              </mc:Choice>
              <mc:Fallback>
                <p:oleObj name="Equation" r:id="rId8" imgW="8940800" imgH="1600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860800"/>
                        <a:ext cx="8940800"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7"/>
          <p:cNvGraphicFramePr>
            <a:graphicFrameLocks noChangeAspect="1"/>
          </p:cNvGraphicFramePr>
          <p:nvPr/>
        </p:nvGraphicFramePr>
        <p:xfrm>
          <a:off x="2124075" y="5661025"/>
          <a:ext cx="5689600" cy="725488"/>
        </p:xfrm>
        <a:graphic>
          <a:graphicData uri="http://schemas.openxmlformats.org/presentationml/2006/ole">
            <mc:AlternateContent xmlns:mc="http://schemas.openxmlformats.org/markup-compatibility/2006">
              <mc:Choice xmlns:v="urn:schemas-microsoft-com:vml" Requires="v">
                <p:oleObj spid="_x0000_s256071" name="Equation" r:id="rId10" imgW="5689600" imgH="723900" progId="Equation.DSMT4">
                  <p:embed/>
                </p:oleObj>
              </mc:Choice>
              <mc:Fallback>
                <p:oleObj name="Equation" r:id="rId10" imgW="5689600" imgH="723900" progId="Equation.DSMT4">
                  <p:embed/>
                  <p:pic>
                    <p:nvPicPr>
                      <p:cNvPr id="16410"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4075" y="5661025"/>
                        <a:ext cx="568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0622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4"/>
          <p:cNvGraphicFramePr>
            <a:graphicFrameLocks noChangeAspect="1"/>
          </p:cNvGraphicFramePr>
          <p:nvPr/>
        </p:nvGraphicFramePr>
        <p:xfrm>
          <a:off x="0" y="188913"/>
          <a:ext cx="8940800" cy="1598612"/>
        </p:xfrm>
        <a:graphic>
          <a:graphicData uri="http://schemas.openxmlformats.org/presentationml/2006/ole">
            <mc:AlternateContent xmlns:mc="http://schemas.openxmlformats.org/markup-compatibility/2006">
              <mc:Choice xmlns:v="urn:schemas-microsoft-com:vml" Requires="v">
                <p:oleObj spid="_x0000_s257086" name="Equation" r:id="rId4" imgW="8940800" imgH="1600200" progId="Equation.DSMT4">
                  <p:embed/>
                </p:oleObj>
              </mc:Choice>
              <mc:Fallback>
                <p:oleObj name="Equation" r:id="rId4" imgW="8940800" imgH="160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8913"/>
                        <a:ext cx="8940800"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5" name="Rectangle 6"/>
          <p:cNvSpPr>
            <a:spLocks noChangeArrowheads="1"/>
          </p:cNvSpPr>
          <p:nvPr/>
        </p:nvSpPr>
        <p:spPr bwMode="auto">
          <a:xfrm>
            <a:off x="0" y="299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3556" name="Object 5"/>
          <p:cNvGraphicFramePr>
            <a:graphicFrameLocks noChangeAspect="1"/>
          </p:cNvGraphicFramePr>
          <p:nvPr/>
        </p:nvGraphicFramePr>
        <p:xfrm>
          <a:off x="2268538" y="2781300"/>
          <a:ext cx="4557712" cy="865188"/>
        </p:xfrm>
        <a:graphic>
          <a:graphicData uri="http://schemas.openxmlformats.org/presentationml/2006/ole">
            <mc:AlternateContent xmlns:mc="http://schemas.openxmlformats.org/markup-compatibility/2006">
              <mc:Choice xmlns:v="urn:schemas-microsoft-com:vml" Requires="v">
                <p:oleObj spid="_x0000_s257087" name="Equation" r:id="rId6" imgW="4559300" imgH="863600" progId="Equation.DSMT4">
                  <p:embed/>
                </p:oleObj>
              </mc:Choice>
              <mc:Fallback>
                <p:oleObj name="Equation" r:id="rId6" imgW="4559300" imgH="863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2781300"/>
                        <a:ext cx="455771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7" name="Rectangle 8"/>
          <p:cNvSpPr>
            <a:spLocks noChangeArrowheads="1"/>
          </p:cNvSpPr>
          <p:nvPr/>
        </p:nvSpPr>
        <p:spPr bwMode="auto">
          <a:xfrm>
            <a:off x="0" y="2051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3558" name="Object 7"/>
          <p:cNvGraphicFramePr>
            <a:graphicFrameLocks noChangeAspect="1"/>
          </p:cNvGraphicFramePr>
          <p:nvPr/>
        </p:nvGraphicFramePr>
        <p:xfrm>
          <a:off x="3348038" y="3789363"/>
          <a:ext cx="2527300" cy="2757487"/>
        </p:xfrm>
        <a:graphic>
          <a:graphicData uri="http://schemas.openxmlformats.org/presentationml/2006/ole">
            <mc:AlternateContent xmlns:mc="http://schemas.openxmlformats.org/markup-compatibility/2006">
              <mc:Choice xmlns:v="urn:schemas-microsoft-com:vml" Requires="v">
                <p:oleObj spid="_x0000_s257088" name="Equation" r:id="rId8" imgW="2527300" imgH="2755900" progId="Equation.DSMT4">
                  <p:embed/>
                </p:oleObj>
              </mc:Choice>
              <mc:Fallback>
                <p:oleObj name="Equation" r:id="rId8" imgW="2527300" imgH="2755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8038" y="3789363"/>
                        <a:ext cx="2527300"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9" name="Rectangle 9"/>
          <p:cNvSpPr>
            <a:spLocks noChangeArrowheads="1"/>
          </p:cNvSpPr>
          <p:nvPr/>
        </p:nvSpPr>
        <p:spPr bwMode="auto">
          <a:xfrm>
            <a:off x="1331913" y="2089150"/>
            <a:ext cx="7056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曲线坐标系中</a:t>
            </a:r>
            <a:r>
              <a:rPr lang="en-US" altLang="zh-CN" sz="2400" b="1"/>
              <a:t>Navier</a:t>
            </a:r>
            <a:r>
              <a:rPr lang="zh-CN" altLang="en-US" sz="2400" b="1"/>
              <a:t>－</a:t>
            </a:r>
            <a:r>
              <a:rPr lang="en-US" altLang="zh-CN" sz="2400" b="1"/>
              <a:t>Stokes</a:t>
            </a:r>
            <a:r>
              <a:rPr lang="zh-CN" altLang="en-US" sz="2400" b="1"/>
              <a:t>方程的强守恒形式</a:t>
            </a:r>
            <a:r>
              <a:rPr lang="zh-CN" altLang="en-US"/>
              <a:t> </a:t>
            </a:r>
          </a:p>
        </p:txBody>
      </p:sp>
    </p:spTree>
    <p:extLst>
      <p:ext uri="{BB962C8B-B14F-4D97-AF65-F5344CB8AC3E}">
        <p14:creationId xmlns:p14="http://schemas.microsoft.com/office/powerpoint/2010/main" val="2589871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250825" y="1268413"/>
            <a:ext cx="8229600" cy="5300662"/>
          </a:xfrm>
        </p:spPr>
        <p:txBody>
          <a:bodyPr/>
          <a:lstStyle/>
          <a:p>
            <a:pPr eaLnBrk="1" hangingPunct="1">
              <a:buFontTx/>
              <a:buNone/>
            </a:pPr>
            <a:endParaRPr lang="en-US" altLang="zh-CN" b="1"/>
          </a:p>
          <a:p>
            <a:pPr lvl="1" eaLnBrk="1" hangingPunct="1"/>
            <a:r>
              <a:rPr lang="zh-CN" altLang="en-US"/>
              <a:t>网格生成步骤</a:t>
            </a:r>
          </a:p>
          <a:p>
            <a:pPr lvl="2" eaLnBrk="1" hangingPunct="1"/>
            <a:r>
              <a:rPr lang="zh-CN" altLang="en-US"/>
              <a:t>生成计算平面网格</a:t>
            </a:r>
          </a:p>
          <a:p>
            <a:pPr lvl="2" eaLnBrk="1" hangingPunct="1"/>
            <a:endParaRPr lang="zh-CN" altLang="en-US"/>
          </a:p>
          <a:p>
            <a:pPr lvl="2" eaLnBrk="1" hangingPunct="1"/>
            <a:r>
              <a:rPr lang="zh-CN" altLang="en-US"/>
              <a:t>给定物理平面边界</a:t>
            </a:r>
          </a:p>
          <a:p>
            <a:pPr lvl="2" eaLnBrk="1" hangingPunct="1"/>
            <a:r>
              <a:rPr lang="zh-CN" altLang="en-US"/>
              <a:t>建立计算平面求解域边界和物理平面求解域边界的对应关系 </a:t>
            </a:r>
          </a:p>
          <a:p>
            <a:pPr lvl="2" eaLnBrk="1" hangingPunct="1"/>
            <a:r>
              <a:rPr lang="zh-CN" altLang="en-US"/>
              <a:t>在物理平面求解域的边界上划分边界网格点，定出边界网格点的坐标，并建立和计算平面边界网格点的一一对应关系</a:t>
            </a:r>
          </a:p>
          <a:p>
            <a:pPr lvl="2" eaLnBrk="1" hangingPunct="1"/>
            <a:r>
              <a:rPr lang="zh-CN" altLang="en-US"/>
              <a:t>通过某种方法确定物理平面求解域的内点网格和计算平面上求解域内点网格的对应关系  </a:t>
            </a:r>
          </a:p>
        </p:txBody>
      </p:sp>
      <p:graphicFrame>
        <p:nvGraphicFramePr>
          <p:cNvPr id="24579" name="Object 3"/>
          <p:cNvGraphicFramePr>
            <a:graphicFrameLocks noChangeAspect="1"/>
          </p:cNvGraphicFramePr>
          <p:nvPr/>
        </p:nvGraphicFramePr>
        <p:xfrm>
          <a:off x="5364163" y="1341438"/>
          <a:ext cx="1803400" cy="342900"/>
        </p:xfrm>
        <a:graphic>
          <a:graphicData uri="http://schemas.openxmlformats.org/presentationml/2006/ole">
            <mc:AlternateContent xmlns:mc="http://schemas.openxmlformats.org/markup-compatibility/2006">
              <mc:Choice xmlns:v="urn:schemas-microsoft-com:vml" Requires="v">
                <p:oleObj spid="_x0000_s258230" name="Equation" r:id="rId4" imgW="1803400" imgH="342900" progId="Equation.DSMT4">
                  <p:embed/>
                </p:oleObj>
              </mc:Choice>
              <mc:Fallback>
                <p:oleObj name="Equation" r:id="rId4" imgW="1803400" imgH="342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1341438"/>
                        <a:ext cx="1803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4581" name="Object 5"/>
          <p:cNvGraphicFramePr>
            <a:graphicFrameLocks noChangeAspect="1"/>
          </p:cNvGraphicFramePr>
          <p:nvPr/>
        </p:nvGraphicFramePr>
        <p:xfrm>
          <a:off x="4572000" y="1773238"/>
          <a:ext cx="3825875" cy="885825"/>
        </p:xfrm>
        <a:graphic>
          <a:graphicData uri="http://schemas.openxmlformats.org/presentationml/2006/ole">
            <mc:AlternateContent xmlns:mc="http://schemas.openxmlformats.org/markup-compatibility/2006">
              <mc:Choice xmlns:v="urn:schemas-microsoft-com:vml" Requires="v">
                <p:oleObj spid="_x0000_s258231" name="Equation" r:id="rId6" imgW="3822700" imgH="889000" progId="Equation.DSMT4">
                  <p:embed/>
                </p:oleObj>
              </mc:Choice>
              <mc:Fallback>
                <p:oleObj name="Equation" r:id="rId6" imgW="3822700" imgH="889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773238"/>
                        <a:ext cx="38258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2" name="Rectangle 6"/>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4583" name="Object 7"/>
          <p:cNvGraphicFramePr>
            <a:graphicFrameLocks noChangeAspect="1"/>
          </p:cNvGraphicFramePr>
          <p:nvPr/>
        </p:nvGraphicFramePr>
        <p:xfrm>
          <a:off x="5292725" y="2636838"/>
          <a:ext cx="2373313" cy="863600"/>
        </p:xfrm>
        <a:graphic>
          <a:graphicData uri="http://schemas.openxmlformats.org/presentationml/2006/ole">
            <mc:AlternateContent xmlns:mc="http://schemas.openxmlformats.org/markup-compatibility/2006">
              <mc:Choice xmlns:v="urn:schemas-microsoft-com:vml" Requires="v">
                <p:oleObj spid="_x0000_s258232" name="Equation" r:id="rId8" imgW="2374900" imgH="863600" progId="Equation.DSMT4">
                  <p:embed/>
                </p:oleObj>
              </mc:Choice>
              <mc:Fallback>
                <p:oleObj name="Equation" r:id="rId8" imgW="2374900" imgH="863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2636838"/>
                        <a:ext cx="23733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0184" name="Group 8"/>
          <p:cNvGrpSpPr>
            <a:grpSpLocks/>
          </p:cNvGrpSpPr>
          <p:nvPr/>
        </p:nvGrpSpPr>
        <p:grpSpPr bwMode="auto">
          <a:xfrm>
            <a:off x="4572000" y="836613"/>
            <a:ext cx="3817938" cy="2781300"/>
            <a:chOff x="3355" y="2568"/>
            <a:chExt cx="2405" cy="1752"/>
          </a:xfrm>
        </p:grpSpPr>
        <p:pic>
          <p:nvPicPr>
            <p:cNvPr id="24590" name="Picture 9" descr="g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55" y="2568"/>
              <a:ext cx="2405" cy="15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24591" name="Object 10"/>
            <p:cNvGraphicFramePr>
              <a:graphicFrameLocks noChangeAspect="1"/>
            </p:cNvGraphicFramePr>
            <p:nvPr/>
          </p:nvGraphicFramePr>
          <p:xfrm>
            <a:off x="5152" y="4078"/>
            <a:ext cx="608" cy="242"/>
          </p:xfrm>
          <a:graphic>
            <a:graphicData uri="http://schemas.openxmlformats.org/presentationml/2006/ole">
              <mc:AlternateContent xmlns:mc="http://schemas.openxmlformats.org/markup-compatibility/2006">
                <mc:Choice xmlns:v="urn:schemas-microsoft-com:vml" Requires="v">
                  <p:oleObj spid="_x0000_s258233" name="Equation" r:id="rId11" imgW="965200" imgH="381000" progId="Equation.DSMT4">
                    <p:embed/>
                  </p:oleObj>
                </mc:Choice>
                <mc:Fallback>
                  <p:oleObj name="Equation" r:id="rId11" imgW="965200" imgH="381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52" y="4078"/>
                          <a:ext cx="608" cy="2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92" name="Object 11"/>
            <p:cNvGraphicFramePr>
              <a:graphicFrameLocks noChangeAspect="1"/>
            </p:cNvGraphicFramePr>
            <p:nvPr/>
          </p:nvGraphicFramePr>
          <p:xfrm>
            <a:off x="3470" y="4078"/>
            <a:ext cx="588" cy="242"/>
          </p:xfrm>
          <a:graphic>
            <a:graphicData uri="http://schemas.openxmlformats.org/presentationml/2006/ole">
              <mc:AlternateContent xmlns:mc="http://schemas.openxmlformats.org/markup-compatibility/2006">
                <mc:Choice xmlns:v="urn:schemas-microsoft-com:vml" Requires="v">
                  <p:oleObj spid="_x0000_s258234" name="Equation" r:id="rId13" imgW="939392" imgH="380835" progId="Equation.DSMT4">
                    <p:embed/>
                  </p:oleObj>
                </mc:Choice>
                <mc:Fallback>
                  <p:oleObj name="Equation" r:id="rId13" imgW="939392" imgH="380835"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70" y="4078"/>
                          <a:ext cx="588" cy="2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93" name="Object 12"/>
            <p:cNvGraphicFramePr>
              <a:graphicFrameLocks noChangeAspect="1"/>
            </p:cNvGraphicFramePr>
            <p:nvPr/>
          </p:nvGraphicFramePr>
          <p:xfrm>
            <a:off x="4195" y="3838"/>
            <a:ext cx="594" cy="242"/>
          </p:xfrm>
          <a:graphic>
            <a:graphicData uri="http://schemas.openxmlformats.org/presentationml/2006/ole">
              <mc:AlternateContent xmlns:mc="http://schemas.openxmlformats.org/markup-compatibility/2006">
                <mc:Choice xmlns:v="urn:schemas-microsoft-com:vml" Requires="v">
                  <p:oleObj spid="_x0000_s258235" name="Equation" r:id="rId15" imgW="939392" imgH="380835" progId="Equation.DSMT4">
                    <p:embed/>
                  </p:oleObj>
                </mc:Choice>
                <mc:Fallback>
                  <p:oleObj name="Equation" r:id="rId15" imgW="939392" imgH="380835"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95" y="3838"/>
                          <a:ext cx="594" cy="2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94" name="Object 13"/>
            <p:cNvGraphicFramePr>
              <a:graphicFrameLocks noChangeAspect="1"/>
            </p:cNvGraphicFramePr>
            <p:nvPr/>
          </p:nvGraphicFramePr>
          <p:xfrm>
            <a:off x="4241" y="3067"/>
            <a:ext cx="616" cy="242"/>
          </p:xfrm>
          <a:graphic>
            <a:graphicData uri="http://schemas.openxmlformats.org/presentationml/2006/ole">
              <mc:AlternateContent xmlns:mc="http://schemas.openxmlformats.org/markup-compatibility/2006">
                <mc:Choice xmlns:v="urn:schemas-microsoft-com:vml" Requires="v">
                  <p:oleObj spid="_x0000_s258236" name="Equation" r:id="rId17" imgW="977900" imgH="381000" progId="Equation.DSMT4">
                    <p:embed/>
                  </p:oleObj>
                </mc:Choice>
                <mc:Fallback>
                  <p:oleObj name="Equation" r:id="rId17" imgW="977900" imgH="3810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1" y="3067"/>
                          <a:ext cx="616" cy="2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585" name="Rectangle 14"/>
          <p:cNvSpPr>
            <a:spLocks noChangeArrowheads="1"/>
          </p:cNvSpPr>
          <p:nvPr/>
        </p:nvSpPr>
        <p:spPr bwMode="auto">
          <a:xfrm>
            <a:off x="0" y="2781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0191" name="Object 15"/>
          <p:cNvGraphicFramePr>
            <a:graphicFrameLocks noChangeAspect="1"/>
          </p:cNvGraphicFramePr>
          <p:nvPr/>
        </p:nvGraphicFramePr>
        <p:xfrm>
          <a:off x="3924300" y="908050"/>
          <a:ext cx="5081588" cy="1954213"/>
        </p:xfrm>
        <a:graphic>
          <a:graphicData uri="http://schemas.openxmlformats.org/presentationml/2006/ole">
            <mc:AlternateContent xmlns:mc="http://schemas.openxmlformats.org/markup-compatibility/2006">
              <mc:Choice xmlns:v="urn:schemas-microsoft-com:vml" Requires="v">
                <p:oleObj spid="_x0000_s258237" name="Equation" r:id="rId19" imgW="5080000" imgH="1955800" progId="Equation.DSMT4">
                  <p:embed/>
                </p:oleObj>
              </mc:Choice>
              <mc:Fallback>
                <p:oleObj name="Equation" r:id="rId19" imgW="5080000" imgH="19558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24300" y="908050"/>
                        <a:ext cx="5081588" cy="19542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7" name="Rectangle 16"/>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0193" name="Object 17"/>
          <p:cNvGraphicFramePr>
            <a:graphicFrameLocks noChangeAspect="1"/>
          </p:cNvGraphicFramePr>
          <p:nvPr/>
        </p:nvGraphicFramePr>
        <p:xfrm>
          <a:off x="4716463" y="2852738"/>
          <a:ext cx="3975100" cy="914400"/>
        </p:xfrm>
        <a:graphic>
          <a:graphicData uri="http://schemas.openxmlformats.org/presentationml/2006/ole">
            <mc:AlternateContent xmlns:mc="http://schemas.openxmlformats.org/markup-compatibility/2006">
              <mc:Choice xmlns:v="urn:schemas-microsoft-com:vml" Requires="v">
                <p:oleObj spid="_x0000_s258238" name="Equation" r:id="rId21" imgW="3975100" imgH="914400" progId="Equation.DSMT4">
                  <p:embed/>
                </p:oleObj>
              </mc:Choice>
              <mc:Fallback>
                <p:oleObj name="Equation" r:id="rId21" imgW="3975100" imgH="9144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16463" y="2852738"/>
                        <a:ext cx="3975100" cy="914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9" name="Rectangle 18"/>
          <p:cNvSpPr>
            <a:spLocks noGrp="1" noChangeArrowheads="1"/>
          </p:cNvSpPr>
          <p:nvPr>
            <p:ph type="title"/>
          </p:nvPr>
        </p:nvSpPr>
        <p:spPr>
          <a:xfrm>
            <a:off x="179388" y="0"/>
            <a:ext cx="8229600" cy="1143000"/>
          </a:xfrm>
          <a:noFill/>
        </p:spPr>
        <p:txBody>
          <a:bodyPr/>
          <a:lstStyle/>
          <a:p>
            <a:pPr eaLnBrk="1" hangingPunct="1"/>
            <a:r>
              <a:rPr lang="en-US" altLang="zh-CN" b="1"/>
              <a:t>3. </a:t>
            </a:r>
            <a:r>
              <a:rPr lang="zh-CN" altLang="en-US" b="1"/>
              <a:t>贴体网格生成方法</a:t>
            </a:r>
            <a:r>
              <a:rPr lang="zh-CN" altLang="en-US"/>
              <a:t> </a:t>
            </a:r>
          </a:p>
        </p:txBody>
      </p:sp>
    </p:spTree>
    <p:extLst>
      <p:ext uri="{BB962C8B-B14F-4D97-AF65-F5344CB8AC3E}">
        <p14:creationId xmlns:p14="http://schemas.microsoft.com/office/powerpoint/2010/main" val="723489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5018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01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0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0" descr="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938" y="3644900"/>
            <a:ext cx="4535487"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4"/>
          <p:cNvSpPr>
            <a:spLocks noGrp="1" noChangeArrowheads="1"/>
          </p:cNvSpPr>
          <p:nvPr>
            <p:ph type="title"/>
          </p:nvPr>
        </p:nvSpPr>
        <p:spPr>
          <a:xfrm>
            <a:off x="179388" y="188913"/>
            <a:ext cx="8229600" cy="1143000"/>
          </a:xfrm>
        </p:spPr>
        <p:txBody>
          <a:bodyPr/>
          <a:lstStyle/>
          <a:p>
            <a:pPr algn="l" eaLnBrk="1" hangingPunct="1"/>
            <a:r>
              <a:rPr lang="zh-CN" altLang="en-US" sz="3200" b="1"/>
              <a:t>代数网格生成方法</a:t>
            </a:r>
          </a:p>
        </p:txBody>
      </p:sp>
      <p:sp>
        <p:nvSpPr>
          <p:cNvPr id="25604" name="Rectangle 5"/>
          <p:cNvSpPr>
            <a:spLocks noGrp="1" noChangeArrowheads="1"/>
          </p:cNvSpPr>
          <p:nvPr>
            <p:ph type="body" idx="1"/>
          </p:nvPr>
        </p:nvSpPr>
        <p:spPr/>
        <p:txBody>
          <a:bodyPr/>
          <a:lstStyle/>
          <a:p>
            <a:pPr eaLnBrk="1" hangingPunct="1"/>
            <a:r>
              <a:rPr lang="zh-CN" altLang="en-US"/>
              <a:t>所谓代数网格生成方法，是通过给定        或                的代数形式来生成网格。</a:t>
            </a:r>
          </a:p>
          <a:p>
            <a:pPr eaLnBrk="1" hangingPunct="1"/>
            <a:endParaRPr lang="zh-CN" altLang="en-US"/>
          </a:p>
          <a:p>
            <a:pPr eaLnBrk="1" hangingPunct="1"/>
            <a:r>
              <a:rPr lang="zh-CN" altLang="en-US"/>
              <a:t>例：由                                       围成的区域的网格生成</a:t>
            </a:r>
          </a:p>
        </p:txBody>
      </p:sp>
      <p:graphicFrame>
        <p:nvGraphicFramePr>
          <p:cNvPr id="25605" name="Object 6"/>
          <p:cNvGraphicFramePr>
            <a:graphicFrameLocks noChangeAspect="1"/>
          </p:cNvGraphicFramePr>
          <p:nvPr/>
        </p:nvGraphicFramePr>
        <p:xfrm>
          <a:off x="7451725" y="1412875"/>
          <a:ext cx="1362075" cy="788988"/>
        </p:xfrm>
        <a:graphic>
          <a:graphicData uri="http://schemas.openxmlformats.org/presentationml/2006/ole">
            <mc:AlternateContent xmlns:mc="http://schemas.openxmlformats.org/markup-compatibility/2006">
              <mc:Choice xmlns:v="urn:schemas-microsoft-com:vml" Requires="v">
                <p:oleObj spid="_x0000_s259134" name="Equation" r:id="rId5" imgW="1358900" imgH="787400" progId="Equation.DSMT4">
                  <p:embed/>
                </p:oleObj>
              </mc:Choice>
              <mc:Fallback>
                <p:oleObj name="Equation" r:id="rId5" imgW="1358900" imgH="787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412875"/>
                        <a:ext cx="136207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6" name="Object 7"/>
          <p:cNvGraphicFramePr>
            <a:graphicFrameLocks noChangeAspect="1"/>
          </p:cNvGraphicFramePr>
          <p:nvPr/>
        </p:nvGraphicFramePr>
        <p:xfrm>
          <a:off x="1547813" y="2133600"/>
          <a:ext cx="1374775" cy="788988"/>
        </p:xfrm>
        <a:graphic>
          <a:graphicData uri="http://schemas.openxmlformats.org/presentationml/2006/ole">
            <mc:AlternateContent xmlns:mc="http://schemas.openxmlformats.org/markup-compatibility/2006">
              <mc:Choice xmlns:v="urn:schemas-microsoft-com:vml" Requires="v">
                <p:oleObj spid="_x0000_s259135" name="Equation" r:id="rId7" imgW="1371600" imgH="787400" progId="Equation.DSMT4">
                  <p:embed/>
                </p:oleObj>
              </mc:Choice>
              <mc:Fallback>
                <p:oleObj name="Equation" r:id="rId7" imgW="1371600" imgH="787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2133600"/>
                        <a:ext cx="137477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5608" name="Object 8"/>
          <p:cNvGraphicFramePr>
            <a:graphicFrameLocks noChangeAspect="1"/>
          </p:cNvGraphicFramePr>
          <p:nvPr/>
        </p:nvGraphicFramePr>
        <p:xfrm>
          <a:off x="2195513" y="3357563"/>
          <a:ext cx="3887787" cy="384175"/>
        </p:xfrm>
        <a:graphic>
          <a:graphicData uri="http://schemas.openxmlformats.org/presentationml/2006/ole">
            <mc:AlternateContent xmlns:mc="http://schemas.openxmlformats.org/markup-compatibility/2006">
              <mc:Choice xmlns:v="urn:schemas-microsoft-com:vml" Requires="v">
                <p:oleObj spid="_x0000_s259136" name="Equation" r:id="rId9" imgW="3886200" imgH="381000" progId="Equation.DSMT4">
                  <p:embed/>
                </p:oleObj>
              </mc:Choice>
              <mc:Fallback>
                <p:oleObj name="Equation" r:id="rId9" imgW="3886200" imgH="381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5513" y="3357563"/>
                        <a:ext cx="38877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34360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219" name="Object 4"/>
          <p:cNvGraphicFramePr>
            <a:graphicFrameLocks noChangeAspect="1"/>
          </p:cNvGraphicFramePr>
          <p:nvPr>
            <p:extLst>
              <p:ext uri="{D42A27DB-BD31-4B8C-83A1-F6EECF244321}">
                <p14:modId xmlns:p14="http://schemas.microsoft.com/office/powerpoint/2010/main" val="3352597290"/>
              </p:ext>
            </p:extLst>
          </p:nvPr>
        </p:nvGraphicFramePr>
        <p:xfrm>
          <a:off x="1462088" y="1847850"/>
          <a:ext cx="6003925" cy="936625"/>
        </p:xfrm>
        <a:graphic>
          <a:graphicData uri="http://schemas.openxmlformats.org/presentationml/2006/ole">
            <mc:AlternateContent xmlns:mc="http://schemas.openxmlformats.org/markup-compatibility/2006">
              <mc:Choice xmlns:v="urn:schemas-microsoft-com:vml" Requires="v">
                <p:oleObj spid="_x0000_s236668" name="Equation" r:id="rId3" imgW="2933640" imgH="457200" progId="Equation.DSMT4">
                  <p:embed/>
                </p:oleObj>
              </mc:Choice>
              <mc:Fallback>
                <p:oleObj name="Equation" r:id="rId3" imgW="2933640" imgH="457200" progId="Equation.DSMT4">
                  <p:embed/>
                  <p:pic>
                    <p:nvPicPr>
                      <p:cNvPr id="0" name=""/>
                      <p:cNvPicPr>
                        <a:picLocks noChangeAspect="1" noChangeArrowheads="1"/>
                      </p:cNvPicPr>
                      <p:nvPr/>
                    </p:nvPicPr>
                    <p:blipFill>
                      <a:blip r:embed="rId4"/>
                      <a:srcRect/>
                      <a:stretch>
                        <a:fillRect/>
                      </a:stretch>
                    </p:blipFill>
                    <p:spPr bwMode="auto">
                      <a:xfrm>
                        <a:off x="1462088" y="1847850"/>
                        <a:ext cx="60039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0" name="Object 6"/>
          <p:cNvGraphicFramePr>
            <a:graphicFrameLocks noGrp="1" noChangeAspect="1"/>
          </p:cNvGraphicFramePr>
          <p:nvPr>
            <p:ph/>
            <p:extLst>
              <p:ext uri="{D42A27DB-BD31-4B8C-83A1-F6EECF244321}">
                <p14:modId xmlns:p14="http://schemas.microsoft.com/office/powerpoint/2010/main" val="4201020566"/>
              </p:ext>
            </p:extLst>
          </p:nvPr>
        </p:nvGraphicFramePr>
        <p:xfrm>
          <a:off x="3816077" y="332656"/>
          <a:ext cx="1295400" cy="519113"/>
        </p:xfrm>
        <a:graphic>
          <a:graphicData uri="http://schemas.openxmlformats.org/presentationml/2006/ole">
            <mc:AlternateContent xmlns:mc="http://schemas.openxmlformats.org/markup-compatibility/2006">
              <mc:Choice xmlns:v="urn:schemas-microsoft-com:vml" Requires="v">
                <p:oleObj spid="_x0000_s236669" name="Equation" r:id="rId5" imgW="571748" imgH="228699" progId="Equation.DSMT4">
                  <p:embed/>
                </p:oleObj>
              </mc:Choice>
              <mc:Fallback>
                <p:oleObj name="Equation" r:id="rId5" imgW="571748" imgH="22869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077" y="332656"/>
                        <a:ext cx="1295400" cy="5191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1" name="Text Box 8"/>
          <p:cNvSpPr txBox="1">
            <a:spLocks noChangeArrowheads="1"/>
          </p:cNvSpPr>
          <p:nvPr/>
        </p:nvSpPr>
        <p:spPr bwMode="auto">
          <a:xfrm>
            <a:off x="365357" y="1179553"/>
            <a:ext cx="3313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t>椭圆型方程，用中心差分即可</a:t>
            </a:r>
          </a:p>
        </p:txBody>
      </p:sp>
      <p:graphicFrame>
        <p:nvGraphicFramePr>
          <p:cNvPr id="25" name="Object 32"/>
          <p:cNvGraphicFramePr>
            <a:graphicFrameLocks noChangeAspect="1"/>
          </p:cNvGraphicFramePr>
          <p:nvPr>
            <p:extLst>
              <p:ext uri="{D42A27DB-BD31-4B8C-83A1-F6EECF244321}">
                <p14:modId xmlns:p14="http://schemas.microsoft.com/office/powerpoint/2010/main" val="4160052043"/>
              </p:ext>
            </p:extLst>
          </p:nvPr>
        </p:nvGraphicFramePr>
        <p:xfrm>
          <a:off x="2339752" y="6037006"/>
          <a:ext cx="504825" cy="290512"/>
        </p:xfrm>
        <a:graphic>
          <a:graphicData uri="http://schemas.openxmlformats.org/presentationml/2006/ole">
            <mc:AlternateContent xmlns:mc="http://schemas.openxmlformats.org/markup-compatibility/2006">
              <mc:Choice xmlns:v="urn:schemas-microsoft-com:vml" Requires="v">
                <p:oleObj spid="_x0000_s236670" name="Equation" r:id="rId7" imgW="316675" imgH="177338" progId="Equation.DSMT4">
                  <p:embed/>
                </p:oleObj>
              </mc:Choice>
              <mc:Fallback>
                <p:oleObj name="Equation" r:id="rId7" imgW="316675" imgH="17733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6037006"/>
                        <a:ext cx="5048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31"/>
          <p:cNvGraphicFramePr>
            <a:graphicFrameLocks noChangeAspect="1"/>
          </p:cNvGraphicFramePr>
          <p:nvPr>
            <p:extLst>
              <p:ext uri="{D42A27DB-BD31-4B8C-83A1-F6EECF244321}">
                <p14:modId xmlns:p14="http://schemas.microsoft.com/office/powerpoint/2010/main" val="2232392105"/>
              </p:ext>
            </p:extLst>
          </p:nvPr>
        </p:nvGraphicFramePr>
        <p:xfrm>
          <a:off x="5436964" y="4741606"/>
          <a:ext cx="684213" cy="349250"/>
        </p:xfrm>
        <a:graphic>
          <a:graphicData uri="http://schemas.openxmlformats.org/presentationml/2006/ole">
            <mc:AlternateContent xmlns:mc="http://schemas.openxmlformats.org/markup-compatibility/2006">
              <mc:Choice xmlns:v="urn:schemas-microsoft-com:vml" Requires="v">
                <p:oleObj spid="_x0000_s236671" name="Equation" r:id="rId9" imgW="444500" imgH="228600" progId="Equation.DSMT4">
                  <p:embed/>
                </p:oleObj>
              </mc:Choice>
              <mc:Fallback>
                <p:oleObj name="Equation" r:id="rId9" imgW="4445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6964" y="4741606"/>
                        <a:ext cx="6842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9"/>
          <p:cNvGraphicFramePr>
            <a:graphicFrameLocks noChangeAspect="1"/>
          </p:cNvGraphicFramePr>
          <p:nvPr>
            <p:extLst>
              <p:ext uri="{D42A27DB-BD31-4B8C-83A1-F6EECF244321}">
                <p14:modId xmlns:p14="http://schemas.microsoft.com/office/powerpoint/2010/main" val="3201695366"/>
              </p:ext>
            </p:extLst>
          </p:nvPr>
        </p:nvGraphicFramePr>
        <p:xfrm>
          <a:off x="4860702" y="4381243"/>
          <a:ext cx="539750" cy="334963"/>
        </p:xfrm>
        <a:graphic>
          <a:graphicData uri="http://schemas.openxmlformats.org/presentationml/2006/ole">
            <mc:AlternateContent xmlns:mc="http://schemas.openxmlformats.org/markup-compatibility/2006">
              <mc:Choice xmlns:v="urn:schemas-microsoft-com:vml" Requires="v">
                <p:oleObj spid="_x0000_s236672" name="Equation" r:id="rId11" imgW="482600" imgH="241300" progId="Equation.DSMT4">
                  <p:embed/>
                </p:oleObj>
              </mc:Choice>
              <mc:Fallback>
                <p:oleObj name="Equation" r:id="rId11" imgW="482600" imgH="241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60702" y="4381243"/>
                        <a:ext cx="5397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8"/>
          <p:cNvGraphicFramePr>
            <a:graphicFrameLocks noChangeAspect="1"/>
          </p:cNvGraphicFramePr>
          <p:nvPr>
            <p:extLst>
              <p:ext uri="{D42A27DB-BD31-4B8C-83A1-F6EECF244321}">
                <p14:modId xmlns:p14="http://schemas.microsoft.com/office/powerpoint/2010/main" val="4214140753"/>
              </p:ext>
            </p:extLst>
          </p:nvPr>
        </p:nvGraphicFramePr>
        <p:xfrm>
          <a:off x="1907952" y="5738556"/>
          <a:ext cx="496887" cy="282575"/>
        </p:xfrm>
        <a:graphic>
          <a:graphicData uri="http://schemas.openxmlformats.org/presentationml/2006/ole">
            <mc:AlternateContent xmlns:mc="http://schemas.openxmlformats.org/markup-compatibility/2006">
              <mc:Choice xmlns:v="urn:schemas-microsoft-com:vml" Requires="v">
                <p:oleObj spid="_x0000_s236673" name="Equation" r:id="rId13" imgW="355600" imgH="203200" progId="Equation.DSMT4">
                  <p:embed/>
                </p:oleObj>
              </mc:Choice>
              <mc:Fallback>
                <p:oleObj name="Equation" r:id="rId13" imgW="355600" imgH="203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952" y="5738556"/>
                        <a:ext cx="4968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9" name="Group 26"/>
          <p:cNvGrpSpPr>
            <a:grpSpLocks noChangeAspect="1"/>
          </p:cNvGrpSpPr>
          <p:nvPr/>
        </p:nvGrpSpPr>
        <p:grpSpPr bwMode="auto">
          <a:xfrm>
            <a:off x="2052414" y="4597143"/>
            <a:ext cx="3595688" cy="1741488"/>
            <a:chOff x="3006" y="11704"/>
            <a:chExt cx="4971" cy="2436"/>
          </a:xfrm>
        </p:grpSpPr>
        <p:sp>
          <p:nvSpPr>
            <p:cNvPr id="30" name="AutoShape 48"/>
            <p:cNvSpPr>
              <a:spLocks noChangeAspect="1" noChangeArrowheads="1" noTextEdit="1"/>
            </p:cNvSpPr>
            <p:nvPr/>
          </p:nvSpPr>
          <p:spPr bwMode="auto">
            <a:xfrm>
              <a:off x="3006" y="11704"/>
              <a:ext cx="4971" cy="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 name="Rectangle 47"/>
            <p:cNvSpPr>
              <a:spLocks noChangeArrowheads="1"/>
            </p:cNvSpPr>
            <p:nvPr/>
          </p:nvSpPr>
          <p:spPr bwMode="auto">
            <a:xfrm>
              <a:off x="3819" y="11976"/>
              <a:ext cx="3615" cy="1631"/>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Line 46"/>
            <p:cNvSpPr>
              <a:spLocks noChangeShapeType="1"/>
            </p:cNvSpPr>
            <p:nvPr/>
          </p:nvSpPr>
          <p:spPr bwMode="auto">
            <a:xfrm>
              <a:off x="3819" y="12248"/>
              <a:ext cx="36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45"/>
            <p:cNvSpPr>
              <a:spLocks noChangeShapeType="1"/>
            </p:cNvSpPr>
            <p:nvPr/>
          </p:nvSpPr>
          <p:spPr bwMode="auto">
            <a:xfrm>
              <a:off x="3819" y="12520"/>
              <a:ext cx="36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44"/>
            <p:cNvSpPr>
              <a:spLocks noChangeShapeType="1"/>
            </p:cNvSpPr>
            <p:nvPr/>
          </p:nvSpPr>
          <p:spPr bwMode="auto">
            <a:xfrm>
              <a:off x="3819" y="12791"/>
              <a:ext cx="36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43"/>
            <p:cNvSpPr>
              <a:spLocks noChangeShapeType="1"/>
            </p:cNvSpPr>
            <p:nvPr/>
          </p:nvSpPr>
          <p:spPr bwMode="auto">
            <a:xfrm>
              <a:off x="3819" y="13063"/>
              <a:ext cx="36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2"/>
            <p:cNvSpPr>
              <a:spLocks noChangeShapeType="1"/>
            </p:cNvSpPr>
            <p:nvPr/>
          </p:nvSpPr>
          <p:spPr bwMode="auto">
            <a:xfrm>
              <a:off x="3819" y="13335"/>
              <a:ext cx="36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41"/>
            <p:cNvSpPr>
              <a:spLocks noChangeShapeType="1"/>
            </p:cNvSpPr>
            <p:nvPr/>
          </p:nvSpPr>
          <p:spPr bwMode="auto">
            <a:xfrm>
              <a:off x="4181" y="11976"/>
              <a:ext cx="0" cy="16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40"/>
            <p:cNvSpPr>
              <a:spLocks noChangeShapeType="1"/>
            </p:cNvSpPr>
            <p:nvPr/>
          </p:nvSpPr>
          <p:spPr bwMode="auto">
            <a:xfrm>
              <a:off x="4542" y="11976"/>
              <a:ext cx="0" cy="16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9"/>
            <p:cNvSpPr>
              <a:spLocks noChangeShapeType="1"/>
            </p:cNvSpPr>
            <p:nvPr/>
          </p:nvSpPr>
          <p:spPr bwMode="auto">
            <a:xfrm>
              <a:off x="4904" y="11976"/>
              <a:ext cx="0" cy="16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8"/>
            <p:cNvSpPr>
              <a:spLocks noChangeShapeType="1"/>
            </p:cNvSpPr>
            <p:nvPr/>
          </p:nvSpPr>
          <p:spPr bwMode="auto">
            <a:xfrm>
              <a:off x="5265" y="11976"/>
              <a:ext cx="0" cy="16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7"/>
            <p:cNvSpPr>
              <a:spLocks noChangeShapeType="1"/>
            </p:cNvSpPr>
            <p:nvPr/>
          </p:nvSpPr>
          <p:spPr bwMode="auto">
            <a:xfrm>
              <a:off x="5627" y="11976"/>
              <a:ext cx="0" cy="16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6"/>
            <p:cNvSpPr>
              <a:spLocks noChangeShapeType="1"/>
            </p:cNvSpPr>
            <p:nvPr/>
          </p:nvSpPr>
          <p:spPr bwMode="auto">
            <a:xfrm>
              <a:off x="5988" y="11976"/>
              <a:ext cx="0" cy="16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35"/>
            <p:cNvSpPr>
              <a:spLocks noChangeShapeType="1"/>
            </p:cNvSpPr>
            <p:nvPr/>
          </p:nvSpPr>
          <p:spPr bwMode="auto">
            <a:xfrm>
              <a:off x="6350" y="11976"/>
              <a:ext cx="0" cy="16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34"/>
            <p:cNvSpPr>
              <a:spLocks noChangeShapeType="1"/>
            </p:cNvSpPr>
            <p:nvPr/>
          </p:nvSpPr>
          <p:spPr bwMode="auto">
            <a:xfrm>
              <a:off x="6711" y="11976"/>
              <a:ext cx="0" cy="16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33"/>
            <p:cNvSpPr>
              <a:spLocks noChangeShapeType="1"/>
            </p:cNvSpPr>
            <p:nvPr/>
          </p:nvSpPr>
          <p:spPr bwMode="auto">
            <a:xfrm>
              <a:off x="7073" y="11976"/>
              <a:ext cx="0" cy="16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Text Box 30"/>
            <p:cNvSpPr txBox="1">
              <a:spLocks noChangeArrowheads="1"/>
            </p:cNvSpPr>
            <p:nvPr/>
          </p:nvSpPr>
          <p:spPr bwMode="auto">
            <a:xfrm>
              <a:off x="3458" y="13471"/>
              <a:ext cx="451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Text Box 27"/>
            <p:cNvSpPr txBox="1">
              <a:spLocks noChangeArrowheads="1"/>
            </p:cNvSpPr>
            <p:nvPr/>
          </p:nvSpPr>
          <p:spPr bwMode="auto">
            <a:xfrm>
              <a:off x="3006" y="11704"/>
              <a:ext cx="903" cy="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8" name="Text Box 8"/>
          <p:cNvSpPr txBox="1">
            <a:spLocks noChangeArrowheads="1"/>
          </p:cNvSpPr>
          <p:nvPr/>
        </p:nvSpPr>
        <p:spPr bwMode="auto">
          <a:xfrm>
            <a:off x="251395" y="3319816"/>
            <a:ext cx="60487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t>边界条件：直接差分离散；导数项：单侧差分。</a:t>
            </a:r>
          </a:p>
        </p:txBody>
      </p:sp>
    </p:spTree>
    <p:extLst>
      <p:ext uri="{BB962C8B-B14F-4D97-AF65-F5344CB8AC3E}">
        <p14:creationId xmlns:p14="http://schemas.microsoft.com/office/powerpoint/2010/main" val="58485441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ChangeArrowheads="1"/>
          </p:cNvSpPr>
          <p:nvPr/>
        </p:nvSpPr>
        <p:spPr bwMode="auto">
          <a:xfrm>
            <a:off x="0" y="2808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627" name="Object 4"/>
          <p:cNvGraphicFramePr>
            <a:graphicFrameLocks noChangeAspect="1"/>
          </p:cNvGraphicFramePr>
          <p:nvPr/>
        </p:nvGraphicFramePr>
        <p:xfrm>
          <a:off x="755650" y="765175"/>
          <a:ext cx="2157413" cy="1243013"/>
        </p:xfrm>
        <a:graphic>
          <a:graphicData uri="http://schemas.openxmlformats.org/presentationml/2006/ole">
            <mc:AlternateContent xmlns:mc="http://schemas.openxmlformats.org/markup-compatibility/2006">
              <mc:Choice xmlns:v="urn:schemas-microsoft-com:vml" Requires="v">
                <p:oleObj spid="_x0000_s260198" name="Equation" r:id="rId4" imgW="2159000" imgH="1244600" progId="Equation.DSMT4">
                  <p:embed/>
                </p:oleObj>
              </mc:Choice>
              <mc:Fallback>
                <p:oleObj name="Equation" r:id="rId4" imgW="2159000" imgH="1244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765175"/>
                        <a:ext cx="2157413"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8" name="Rectangle 7"/>
          <p:cNvSpPr>
            <a:spLocks noChangeArrowheads="1"/>
          </p:cNvSpPr>
          <p:nvPr/>
        </p:nvSpPr>
        <p:spPr bwMode="auto">
          <a:xfrm>
            <a:off x="0" y="2540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629" name="Object 6"/>
          <p:cNvGraphicFramePr>
            <a:graphicFrameLocks noChangeAspect="1"/>
          </p:cNvGraphicFramePr>
          <p:nvPr/>
        </p:nvGraphicFramePr>
        <p:xfrm>
          <a:off x="5364163" y="476250"/>
          <a:ext cx="2632075" cy="1779588"/>
        </p:xfrm>
        <a:graphic>
          <a:graphicData uri="http://schemas.openxmlformats.org/presentationml/2006/ole">
            <mc:AlternateContent xmlns:mc="http://schemas.openxmlformats.org/markup-compatibility/2006">
              <mc:Choice xmlns:v="urn:schemas-microsoft-com:vml" Requires="v">
                <p:oleObj spid="_x0000_s260199" name="Equation" r:id="rId6" imgW="2628900" imgH="1778000" progId="Equation.DSMT4">
                  <p:embed/>
                </p:oleObj>
              </mc:Choice>
              <mc:Fallback>
                <p:oleObj name="Equation" r:id="rId6" imgW="2628900" imgH="1778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476250"/>
                        <a:ext cx="2632075" cy="1779588"/>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Rectangle 9"/>
          <p:cNvSpPr>
            <a:spLocks noChangeArrowheads="1"/>
          </p:cNvSpPr>
          <p:nvPr/>
        </p:nvSpPr>
        <p:spPr bwMode="auto">
          <a:xfrm>
            <a:off x="0" y="323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631" name="Object 8"/>
          <p:cNvGraphicFramePr>
            <a:graphicFrameLocks noChangeAspect="1"/>
          </p:cNvGraphicFramePr>
          <p:nvPr/>
        </p:nvGraphicFramePr>
        <p:xfrm>
          <a:off x="4643438" y="2276475"/>
          <a:ext cx="4105275" cy="384175"/>
        </p:xfrm>
        <a:graphic>
          <a:graphicData uri="http://schemas.openxmlformats.org/presentationml/2006/ole">
            <mc:AlternateContent xmlns:mc="http://schemas.openxmlformats.org/markup-compatibility/2006">
              <mc:Choice xmlns:v="urn:schemas-microsoft-com:vml" Requires="v">
                <p:oleObj spid="_x0000_s260200" name="Equation" r:id="rId8" imgW="4102100" imgH="381000" progId="Equation.DSMT4">
                  <p:embed/>
                </p:oleObj>
              </mc:Choice>
              <mc:Fallback>
                <p:oleObj name="Equation" r:id="rId8" imgW="4102100" imgH="381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3438" y="2276475"/>
                        <a:ext cx="4105275" cy="38417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2" name="Rectangle 11"/>
          <p:cNvSpPr>
            <a:spLocks noChangeArrowheads="1"/>
          </p:cNvSpPr>
          <p:nvPr/>
        </p:nvSpPr>
        <p:spPr bwMode="auto">
          <a:xfrm>
            <a:off x="0" y="2276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633" name="Object 10"/>
          <p:cNvGraphicFramePr>
            <a:graphicFrameLocks noChangeAspect="1"/>
          </p:cNvGraphicFramePr>
          <p:nvPr/>
        </p:nvGraphicFramePr>
        <p:xfrm>
          <a:off x="4787900" y="2997200"/>
          <a:ext cx="4117975" cy="1800225"/>
        </p:xfrm>
        <a:graphic>
          <a:graphicData uri="http://schemas.openxmlformats.org/presentationml/2006/ole">
            <mc:AlternateContent xmlns:mc="http://schemas.openxmlformats.org/markup-compatibility/2006">
              <mc:Choice xmlns:v="urn:schemas-microsoft-com:vml" Requires="v">
                <p:oleObj spid="_x0000_s260201" name="Equation" r:id="rId10" imgW="4114800" imgH="1803400" progId="Equation.DSMT4">
                  <p:embed/>
                </p:oleObj>
              </mc:Choice>
              <mc:Fallback>
                <p:oleObj name="Equation" r:id="rId10" imgW="4114800" imgH="18034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7900" y="2997200"/>
                        <a:ext cx="4117975" cy="18002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4" name="Rectangle 13"/>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635" name="Object 12"/>
          <p:cNvGraphicFramePr>
            <a:graphicFrameLocks noChangeAspect="1"/>
          </p:cNvGraphicFramePr>
          <p:nvPr/>
        </p:nvGraphicFramePr>
        <p:xfrm>
          <a:off x="4572000" y="5157788"/>
          <a:ext cx="4432300" cy="914400"/>
        </p:xfrm>
        <a:graphic>
          <a:graphicData uri="http://schemas.openxmlformats.org/presentationml/2006/ole">
            <mc:AlternateContent xmlns:mc="http://schemas.openxmlformats.org/markup-compatibility/2006">
              <mc:Choice xmlns:v="urn:schemas-microsoft-com:vml" Requires="v">
                <p:oleObj spid="_x0000_s260202" name="Equation" r:id="rId12" imgW="4432300" imgH="914400" progId="Equation.DSMT4">
                  <p:embed/>
                </p:oleObj>
              </mc:Choice>
              <mc:Fallback>
                <p:oleObj name="Equation" r:id="rId12" imgW="4432300" imgH="914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5157788"/>
                        <a:ext cx="4432300" cy="91440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636" name="Picture 14" descr="g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0825" y="2781300"/>
            <a:ext cx="439261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458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ChangeArrowheads="1"/>
          </p:cNvSpPr>
          <p:nvPr/>
        </p:nvSpPr>
        <p:spPr bwMode="auto">
          <a:xfrm>
            <a:off x="0" y="2794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51" name="Object 4"/>
          <p:cNvGraphicFramePr>
            <a:graphicFrameLocks noChangeAspect="1"/>
          </p:cNvGraphicFramePr>
          <p:nvPr/>
        </p:nvGraphicFramePr>
        <p:xfrm>
          <a:off x="755650" y="908050"/>
          <a:ext cx="2806700" cy="1270000"/>
        </p:xfrm>
        <a:graphic>
          <a:graphicData uri="http://schemas.openxmlformats.org/presentationml/2006/ole">
            <mc:AlternateContent xmlns:mc="http://schemas.openxmlformats.org/markup-compatibility/2006">
              <mc:Choice xmlns:v="urn:schemas-microsoft-com:vml" Requires="v">
                <p:oleObj spid="_x0000_s261162" name="Equation" r:id="rId4" imgW="2806700" imgH="1270000" progId="Equation.DSMT4">
                  <p:embed/>
                </p:oleObj>
              </mc:Choice>
              <mc:Fallback>
                <p:oleObj name="Equation" r:id="rId4" imgW="2806700" imgH="1270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908050"/>
                        <a:ext cx="28067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2" name="Rectangle 7"/>
          <p:cNvSpPr>
            <a:spLocks noChangeArrowheads="1"/>
          </p:cNvSpPr>
          <p:nvPr/>
        </p:nvSpPr>
        <p:spPr bwMode="auto">
          <a:xfrm>
            <a:off x="0" y="328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53" name="Object 6"/>
          <p:cNvGraphicFramePr>
            <a:graphicFrameLocks noChangeAspect="1"/>
          </p:cNvGraphicFramePr>
          <p:nvPr/>
        </p:nvGraphicFramePr>
        <p:xfrm>
          <a:off x="1547813" y="2636838"/>
          <a:ext cx="649287" cy="279400"/>
        </p:xfrm>
        <a:graphic>
          <a:graphicData uri="http://schemas.openxmlformats.org/presentationml/2006/ole">
            <mc:AlternateContent xmlns:mc="http://schemas.openxmlformats.org/markup-compatibility/2006">
              <mc:Choice xmlns:v="urn:schemas-microsoft-com:vml" Requires="v">
                <p:oleObj spid="_x0000_s261163" name="Equation" r:id="rId6" imgW="647700" imgH="279400" progId="Equation.DSMT4">
                  <p:embed/>
                </p:oleObj>
              </mc:Choice>
              <mc:Fallback>
                <p:oleObj name="Equation" r:id="rId6" imgW="647700" imgH="279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2636838"/>
                        <a:ext cx="64928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654" name="Picture 8" descr="g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8038" y="2852738"/>
            <a:ext cx="5278437"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5656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ChangeArrowheads="1"/>
          </p:cNvSpPr>
          <p:nvPr/>
        </p:nvSpPr>
        <p:spPr bwMode="auto">
          <a:xfrm>
            <a:off x="0" y="2794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8675" name="Object 4"/>
          <p:cNvGraphicFramePr>
            <a:graphicFrameLocks noChangeAspect="1"/>
          </p:cNvGraphicFramePr>
          <p:nvPr/>
        </p:nvGraphicFramePr>
        <p:xfrm>
          <a:off x="684213" y="620713"/>
          <a:ext cx="2806700" cy="1270000"/>
        </p:xfrm>
        <a:graphic>
          <a:graphicData uri="http://schemas.openxmlformats.org/presentationml/2006/ole">
            <mc:AlternateContent xmlns:mc="http://schemas.openxmlformats.org/markup-compatibility/2006">
              <mc:Choice xmlns:v="urn:schemas-microsoft-com:vml" Requires="v">
                <p:oleObj spid="_x0000_s262186" name="Equation" r:id="rId4" imgW="2806700" imgH="1270000" progId="Equation.DSMT4">
                  <p:embed/>
                </p:oleObj>
              </mc:Choice>
              <mc:Fallback>
                <p:oleObj name="Equation" r:id="rId4" imgW="2806700" imgH="1270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620713"/>
                        <a:ext cx="28067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6" name="Rectangle 7"/>
          <p:cNvSpPr>
            <a:spLocks noChangeArrowheads="1"/>
          </p:cNvSpPr>
          <p:nvPr/>
        </p:nvSpPr>
        <p:spPr bwMode="auto">
          <a:xfrm>
            <a:off x="0" y="328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8677" name="Object 6"/>
          <p:cNvGraphicFramePr>
            <a:graphicFrameLocks noChangeAspect="1"/>
          </p:cNvGraphicFramePr>
          <p:nvPr/>
        </p:nvGraphicFramePr>
        <p:xfrm>
          <a:off x="1547813" y="2205038"/>
          <a:ext cx="669925" cy="279400"/>
        </p:xfrm>
        <a:graphic>
          <a:graphicData uri="http://schemas.openxmlformats.org/presentationml/2006/ole">
            <mc:AlternateContent xmlns:mc="http://schemas.openxmlformats.org/markup-compatibility/2006">
              <mc:Choice xmlns:v="urn:schemas-microsoft-com:vml" Requires="v">
                <p:oleObj spid="_x0000_s262187" name="Equation" r:id="rId6" imgW="672808" imgH="279279" progId="Equation.DSMT4">
                  <p:embed/>
                </p:oleObj>
              </mc:Choice>
              <mc:Fallback>
                <p:oleObj name="Equation" r:id="rId6" imgW="672808" imgH="27927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2205038"/>
                        <a:ext cx="6699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8678" name="Picture 8" descr="g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76600" y="2565400"/>
            <a:ext cx="527685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08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lgn="l" eaLnBrk="1" hangingPunct="1"/>
            <a:r>
              <a:rPr lang="zh-CN" altLang="en-US" sz="3200" b="1"/>
              <a:t>基于微分方程数值解的网格生成方法</a:t>
            </a:r>
            <a:r>
              <a:rPr lang="zh-CN" altLang="en-US"/>
              <a:t> </a:t>
            </a:r>
          </a:p>
        </p:txBody>
      </p:sp>
      <p:sp>
        <p:nvSpPr>
          <p:cNvPr id="29699" name="Rectangle 3"/>
          <p:cNvSpPr>
            <a:spLocks noGrp="1" noChangeArrowheads="1"/>
          </p:cNvSpPr>
          <p:nvPr>
            <p:ph type="body" idx="1"/>
          </p:nvPr>
        </p:nvSpPr>
        <p:spPr/>
        <p:txBody>
          <a:bodyPr/>
          <a:lstStyle/>
          <a:p>
            <a:pPr eaLnBrk="1" hangingPunct="1"/>
            <a:r>
              <a:rPr lang="zh-CN" altLang="en-US" sz="2400"/>
              <a:t>基于特殊的双曲型、抛物型和椭圆型方程均可进行网格生成。这里只介绍基于求解椭圆型方程的网格生成方法，这也是应用最为普遍的方法。 </a:t>
            </a:r>
          </a:p>
          <a:p>
            <a:pPr eaLnBrk="1" hangingPunct="1"/>
            <a:r>
              <a:rPr lang="zh-CN" altLang="en-US" sz="2400"/>
              <a:t>对于二维问题，保角变换提供了满足正交性和光滑性要求的一种网格生成方法</a:t>
            </a:r>
            <a:r>
              <a:rPr lang="zh-CN" altLang="en-US"/>
              <a:t> </a:t>
            </a:r>
          </a:p>
        </p:txBody>
      </p:sp>
      <p:sp>
        <p:nvSpPr>
          <p:cNvPr id="29700" name="Rectangle 5"/>
          <p:cNvSpPr>
            <a:spLocks noChangeArrowheads="1"/>
          </p:cNvSpPr>
          <p:nvPr/>
        </p:nvSpPr>
        <p:spPr bwMode="auto">
          <a:xfrm>
            <a:off x="0" y="3213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9701" name="Object 4"/>
          <p:cNvGraphicFramePr>
            <a:graphicFrameLocks noChangeAspect="1"/>
          </p:cNvGraphicFramePr>
          <p:nvPr/>
        </p:nvGraphicFramePr>
        <p:xfrm>
          <a:off x="684213" y="3789363"/>
          <a:ext cx="8077200" cy="2697162"/>
        </p:xfrm>
        <a:graphic>
          <a:graphicData uri="http://schemas.openxmlformats.org/presentationml/2006/ole">
            <mc:AlternateContent xmlns:mc="http://schemas.openxmlformats.org/markup-compatibility/2006">
              <mc:Choice xmlns:v="urn:schemas-microsoft-com:vml" Requires="v">
                <p:oleObj spid="_x0000_s263190" name="Equation" r:id="rId4" imgW="4038600" imgH="1346200" progId="Equation.DSMT4">
                  <p:embed/>
                </p:oleObj>
              </mc:Choice>
              <mc:Fallback>
                <p:oleObj name="Equation" r:id="rId4" imgW="4038600" imgH="1346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3789363"/>
                        <a:ext cx="8077200"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21265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323850" y="620713"/>
            <a:ext cx="8229600" cy="4525962"/>
          </a:xfrm>
        </p:spPr>
        <p:txBody>
          <a:bodyPr/>
          <a:lstStyle/>
          <a:p>
            <a:pPr eaLnBrk="1" hangingPunct="1"/>
            <a:r>
              <a:rPr lang="zh-CN" altLang="en-US"/>
              <a:t>保角变换的特点</a:t>
            </a:r>
          </a:p>
          <a:p>
            <a:pPr lvl="1" eaLnBrk="1" hangingPunct="1"/>
            <a:r>
              <a:rPr lang="zh-CN" altLang="en-US"/>
              <a:t>保角性</a:t>
            </a:r>
          </a:p>
          <a:p>
            <a:pPr lvl="1" eaLnBrk="1" hangingPunct="1"/>
            <a:r>
              <a:rPr lang="zh-CN" altLang="en-US"/>
              <a:t>光滑性</a:t>
            </a:r>
          </a:p>
          <a:p>
            <a:pPr lvl="1" eaLnBrk="1" hangingPunct="1"/>
            <a:r>
              <a:rPr lang="zh-CN" altLang="en-US"/>
              <a:t>构造保角变换非常复杂</a:t>
            </a:r>
          </a:p>
          <a:p>
            <a:pPr lvl="1" eaLnBrk="1" hangingPunct="1"/>
            <a:r>
              <a:rPr lang="zh-CN" altLang="en-US"/>
              <a:t>只适用于二维问题</a:t>
            </a:r>
          </a:p>
          <a:p>
            <a:pPr eaLnBrk="1" hangingPunct="1"/>
            <a:r>
              <a:rPr lang="zh-CN" altLang="en-US"/>
              <a:t>启发</a:t>
            </a:r>
          </a:p>
        </p:txBody>
      </p:sp>
      <p:sp>
        <p:nvSpPr>
          <p:cNvPr id="30723" name="Rectangle 5"/>
          <p:cNvSpPr>
            <a:spLocks noChangeArrowheads="1"/>
          </p:cNvSpPr>
          <p:nvPr/>
        </p:nvSpPr>
        <p:spPr bwMode="auto">
          <a:xfrm>
            <a:off x="0" y="3327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724" name="Object 4"/>
          <p:cNvGraphicFramePr>
            <a:graphicFrameLocks noChangeAspect="1"/>
          </p:cNvGraphicFramePr>
          <p:nvPr/>
        </p:nvGraphicFramePr>
        <p:xfrm>
          <a:off x="2555875" y="1268413"/>
          <a:ext cx="3454400" cy="485775"/>
        </p:xfrm>
        <a:graphic>
          <a:graphicData uri="http://schemas.openxmlformats.org/presentationml/2006/ole">
            <mc:AlternateContent xmlns:mc="http://schemas.openxmlformats.org/markup-compatibility/2006">
              <mc:Choice xmlns:v="urn:schemas-microsoft-com:vml" Requires="v">
                <p:oleObj spid="_x0000_s264234" name="Equation" r:id="rId4" imgW="1523339" imgH="215806" progId="Equation.DSMT4">
                  <p:embed/>
                </p:oleObj>
              </mc:Choice>
              <mc:Fallback>
                <p:oleObj name="Equation" r:id="rId4" imgW="1523339" imgH="21580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1268413"/>
                        <a:ext cx="3454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5" name="Object 6"/>
          <p:cNvGraphicFramePr>
            <a:graphicFrameLocks noChangeAspect="1"/>
          </p:cNvGraphicFramePr>
          <p:nvPr/>
        </p:nvGraphicFramePr>
        <p:xfrm>
          <a:off x="2339975" y="3716338"/>
          <a:ext cx="4243388" cy="1593850"/>
        </p:xfrm>
        <a:graphic>
          <a:graphicData uri="http://schemas.openxmlformats.org/presentationml/2006/ole">
            <mc:AlternateContent xmlns:mc="http://schemas.openxmlformats.org/markup-compatibility/2006">
              <mc:Choice xmlns:v="urn:schemas-microsoft-com:vml" Requires="v">
                <p:oleObj spid="_x0000_s264235" name="Equation" r:id="rId6" imgW="2501900" imgH="939800" progId="Equation.DSMT4">
                  <p:embed/>
                </p:oleObj>
              </mc:Choice>
              <mc:Fallback>
                <p:oleObj name="Equation" r:id="rId6" imgW="2501900" imgH="93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3716338"/>
                        <a:ext cx="4243388" cy="159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5" name="Rectangle 7"/>
          <p:cNvSpPr>
            <a:spLocks noChangeArrowheads="1"/>
          </p:cNvSpPr>
          <p:nvPr/>
        </p:nvSpPr>
        <p:spPr bwMode="auto">
          <a:xfrm>
            <a:off x="1187450" y="5516563"/>
            <a:ext cx="6697663" cy="10080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能否通过求解上述</a:t>
            </a:r>
            <a:r>
              <a:rPr lang="en-US" altLang="zh-CN" sz="2400" b="1"/>
              <a:t>Lalace</a:t>
            </a:r>
            <a:r>
              <a:rPr lang="zh-CN" altLang="en-US" sz="2400" b="1"/>
              <a:t>方程生成网格？</a:t>
            </a:r>
          </a:p>
        </p:txBody>
      </p:sp>
      <p:sp>
        <p:nvSpPr>
          <p:cNvPr id="63496" name="Oval 8"/>
          <p:cNvSpPr>
            <a:spLocks noChangeArrowheads="1"/>
          </p:cNvSpPr>
          <p:nvPr/>
        </p:nvSpPr>
        <p:spPr bwMode="auto">
          <a:xfrm>
            <a:off x="6156325" y="1052513"/>
            <a:ext cx="1008063"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cs typeface="Arial" panose="020B0604020202020204" pitchFamily="34" charset="0"/>
              </a:rPr>
              <a:t>x</a:t>
            </a:r>
          </a:p>
        </p:txBody>
      </p:sp>
      <p:sp>
        <p:nvSpPr>
          <p:cNvPr id="63497" name="Oval 9"/>
          <p:cNvSpPr>
            <a:spLocks noChangeArrowheads="1"/>
          </p:cNvSpPr>
          <p:nvPr/>
        </p:nvSpPr>
        <p:spPr bwMode="auto">
          <a:xfrm>
            <a:off x="2484438" y="1700213"/>
            <a:ext cx="1008062"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cs typeface="Arial" panose="020B0604020202020204" pitchFamily="34" charset="0"/>
              </a:rPr>
              <a:t>√</a:t>
            </a:r>
          </a:p>
        </p:txBody>
      </p:sp>
      <p:sp>
        <p:nvSpPr>
          <p:cNvPr id="63498" name="Oval 10"/>
          <p:cNvSpPr>
            <a:spLocks noChangeArrowheads="1"/>
          </p:cNvSpPr>
          <p:nvPr/>
        </p:nvSpPr>
        <p:spPr bwMode="auto">
          <a:xfrm>
            <a:off x="4932363" y="2133600"/>
            <a:ext cx="1008062"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cs typeface="Arial" panose="020B0604020202020204" pitchFamily="34" charset="0"/>
              </a:rPr>
              <a:t>简单</a:t>
            </a:r>
          </a:p>
        </p:txBody>
      </p:sp>
      <p:sp>
        <p:nvSpPr>
          <p:cNvPr id="63499" name="Oval 11"/>
          <p:cNvSpPr>
            <a:spLocks noChangeArrowheads="1"/>
          </p:cNvSpPr>
          <p:nvPr/>
        </p:nvSpPr>
        <p:spPr bwMode="auto">
          <a:xfrm>
            <a:off x="4140200" y="2708275"/>
            <a:ext cx="1008063"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cs typeface="Arial" panose="020B0604020202020204" pitchFamily="34" charset="0"/>
              </a:rPr>
              <a:t>三维</a:t>
            </a:r>
          </a:p>
        </p:txBody>
      </p:sp>
    </p:spTree>
    <p:extLst>
      <p:ext uri="{BB962C8B-B14F-4D97-AF65-F5344CB8AC3E}">
        <p14:creationId xmlns:p14="http://schemas.microsoft.com/office/powerpoint/2010/main" val="637160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5" grpId="0" animBg="1"/>
      <p:bldP spid="63496" grpId="0" animBg="1"/>
      <p:bldP spid="63497" grpId="0" animBg="1"/>
      <p:bldP spid="63498" grpId="0" animBg="1"/>
      <p:bldP spid="6349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1747" name="Object 4"/>
          <p:cNvGraphicFramePr>
            <a:graphicFrameLocks noChangeAspect="1"/>
          </p:cNvGraphicFramePr>
          <p:nvPr/>
        </p:nvGraphicFramePr>
        <p:xfrm>
          <a:off x="1042988" y="333375"/>
          <a:ext cx="7037387" cy="3770313"/>
        </p:xfrm>
        <a:graphic>
          <a:graphicData uri="http://schemas.openxmlformats.org/presentationml/2006/ole">
            <mc:AlternateContent xmlns:mc="http://schemas.openxmlformats.org/markup-compatibility/2006">
              <mc:Choice xmlns:v="urn:schemas-microsoft-com:vml" Requires="v">
                <p:oleObj spid="_x0000_s265278" name="Equation" r:id="rId4" imgW="3086100" imgH="1651000" progId="Equation.DSMT4">
                  <p:embed/>
                </p:oleObj>
              </mc:Choice>
              <mc:Fallback>
                <p:oleObj name="Equation" r:id="rId4" imgW="3086100" imgH="1651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33375"/>
                        <a:ext cx="7037387"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8" name="Rectangle 7"/>
          <p:cNvSpPr>
            <a:spLocks noChangeArrowheads="1"/>
          </p:cNvSpPr>
          <p:nvPr/>
        </p:nvSpPr>
        <p:spPr bwMode="auto">
          <a:xfrm>
            <a:off x="0" y="3189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1749" name="Object 6"/>
          <p:cNvGraphicFramePr>
            <a:graphicFrameLocks noChangeAspect="1"/>
          </p:cNvGraphicFramePr>
          <p:nvPr/>
        </p:nvGraphicFramePr>
        <p:xfrm>
          <a:off x="1042988" y="4652963"/>
          <a:ext cx="3816350" cy="1223962"/>
        </p:xfrm>
        <a:graphic>
          <a:graphicData uri="http://schemas.openxmlformats.org/presentationml/2006/ole">
            <mc:AlternateContent xmlns:mc="http://schemas.openxmlformats.org/markup-compatibility/2006">
              <mc:Choice xmlns:v="urn:schemas-microsoft-com:vml" Requires="v">
                <p:oleObj spid="_x0000_s265279" name="Equation" r:id="rId6" imgW="1497950" imgH="482391" progId="Equation.DSMT4">
                  <p:embed/>
                </p:oleObj>
              </mc:Choice>
              <mc:Fallback>
                <p:oleObj name="Equation" r:id="rId6" imgW="1497950" imgH="48239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4652963"/>
                        <a:ext cx="38163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0" name="Rectangle 9"/>
          <p:cNvSpPr>
            <a:spLocks noChangeArrowheads="1"/>
          </p:cNvSpPr>
          <p:nvPr/>
        </p:nvSpPr>
        <p:spPr bwMode="auto">
          <a:xfrm>
            <a:off x="0" y="3041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1751" name="Object 8"/>
          <p:cNvGraphicFramePr>
            <a:graphicFrameLocks noChangeAspect="1"/>
          </p:cNvGraphicFramePr>
          <p:nvPr/>
        </p:nvGraphicFramePr>
        <p:xfrm>
          <a:off x="5867400" y="4581525"/>
          <a:ext cx="1800225" cy="1322388"/>
        </p:xfrm>
        <a:graphic>
          <a:graphicData uri="http://schemas.openxmlformats.org/presentationml/2006/ole">
            <mc:AlternateContent xmlns:mc="http://schemas.openxmlformats.org/markup-compatibility/2006">
              <mc:Choice xmlns:v="urn:schemas-microsoft-com:vml" Requires="v">
                <p:oleObj spid="_x0000_s265280" name="Equation" r:id="rId8" imgW="1054100" imgH="774700" progId="Equation.DSMT4">
                  <p:embed/>
                </p:oleObj>
              </mc:Choice>
              <mc:Fallback>
                <p:oleObj name="Equation" r:id="rId8" imgW="1054100" imgH="774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4581525"/>
                        <a:ext cx="180022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74261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457200" y="549275"/>
            <a:ext cx="8229600" cy="5576888"/>
          </a:xfrm>
        </p:spPr>
        <p:txBody>
          <a:bodyPr/>
          <a:lstStyle/>
          <a:p>
            <a:pPr eaLnBrk="1" hangingPunct="1"/>
            <a:r>
              <a:rPr lang="zh-CN" altLang="en-US"/>
              <a:t>求解</a:t>
            </a:r>
          </a:p>
          <a:p>
            <a:pPr lvl="1" eaLnBrk="1" hangingPunct="1"/>
            <a:r>
              <a:rPr lang="zh-CN" altLang="en-US"/>
              <a:t>在物理平面求解域的边界上划分边界网格点</a:t>
            </a:r>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lvl="1" eaLnBrk="1" hangingPunct="1"/>
            <a:r>
              <a:rPr lang="zh-CN" altLang="en-US"/>
              <a:t>方程离散</a:t>
            </a:r>
          </a:p>
        </p:txBody>
      </p:sp>
      <p:sp>
        <p:nvSpPr>
          <p:cNvPr id="32771" name="Rectangle 5"/>
          <p:cNvSpPr>
            <a:spLocks noChangeArrowheads="1"/>
          </p:cNvSpPr>
          <p:nvPr/>
        </p:nvSpPr>
        <p:spPr bwMode="auto">
          <a:xfrm>
            <a:off x="0" y="245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772" name="Object 4"/>
          <p:cNvGraphicFramePr>
            <a:graphicFrameLocks noChangeAspect="1"/>
          </p:cNvGraphicFramePr>
          <p:nvPr/>
        </p:nvGraphicFramePr>
        <p:xfrm>
          <a:off x="2771775" y="1700213"/>
          <a:ext cx="3567113" cy="1954212"/>
        </p:xfrm>
        <a:graphic>
          <a:graphicData uri="http://schemas.openxmlformats.org/presentationml/2006/ole">
            <mc:AlternateContent xmlns:mc="http://schemas.openxmlformats.org/markup-compatibility/2006">
              <mc:Choice xmlns:v="urn:schemas-microsoft-com:vml" Requires="v">
                <p:oleObj spid="_x0000_s266322" name="Equation" r:id="rId4" imgW="3568700" imgH="1955800" progId="Equation.DSMT4">
                  <p:embed/>
                </p:oleObj>
              </mc:Choice>
              <mc:Fallback>
                <p:oleObj name="Equation" r:id="rId4" imgW="3568700" imgH="195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1700213"/>
                        <a:ext cx="3567113"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Rectangle 7"/>
          <p:cNvSpPr>
            <a:spLocks noChangeArrowheads="1"/>
          </p:cNvSpPr>
          <p:nvPr/>
        </p:nvSpPr>
        <p:spPr bwMode="auto">
          <a:xfrm>
            <a:off x="0" y="2103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774" name="Object 6"/>
          <p:cNvGraphicFramePr>
            <a:graphicFrameLocks noChangeAspect="1"/>
          </p:cNvGraphicFramePr>
          <p:nvPr/>
        </p:nvGraphicFramePr>
        <p:xfrm>
          <a:off x="755650" y="4437063"/>
          <a:ext cx="3778250" cy="2222500"/>
        </p:xfrm>
        <a:graphic>
          <a:graphicData uri="http://schemas.openxmlformats.org/presentationml/2006/ole">
            <mc:AlternateContent xmlns:mc="http://schemas.openxmlformats.org/markup-compatibility/2006">
              <mc:Choice xmlns:v="urn:schemas-microsoft-com:vml" Requires="v">
                <p:oleObj spid="_x0000_s266323" name="Equation" r:id="rId6" imgW="4508500" imgH="2654300" progId="Equation.DSMT4">
                  <p:embed/>
                </p:oleObj>
              </mc:Choice>
              <mc:Fallback>
                <p:oleObj name="Equation" r:id="rId6" imgW="4508500" imgH="2654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437063"/>
                        <a:ext cx="377825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5" name="Rectangle 9"/>
          <p:cNvSpPr>
            <a:spLocks noChangeArrowheads="1"/>
          </p:cNvSpPr>
          <p:nvPr/>
        </p:nvSpPr>
        <p:spPr bwMode="auto">
          <a:xfrm>
            <a:off x="0" y="2965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776" name="Object 8"/>
          <p:cNvGraphicFramePr>
            <a:graphicFrameLocks noChangeAspect="1"/>
          </p:cNvGraphicFramePr>
          <p:nvPr/>
        </p:nvGraphicFramePr>
        <p:xfrm>
          <a:off x="5940425" y="3644900"/>
          <a:ext cx="2951163" cy="588963"/>
        </p:xfrm>
        <a:graphic>
          <a:graphicData uri="http://schemas.openxmlformats.org/presentationml/2006/ole">
            <mc:AlternateContent xmlns:mc="http://schemas.openxmlformats.org/markup-compatibility/2006">
              <mc:Choice xmlns:v="urn:schemas-microsoft-com:vml" Requires="v">
                <p:oleObj spid="_x0000_s266324" name="Equation" r:id="rId8" imgW="4648200" imgH="927100" progId="Equation.DSMT4">
                  <p:embed/>
                </p:oleObj>
              </mc:Choice>
              <mc:Fallback>
                <p:oleObj name="Equation" r:id="rId8" imgW="4648200" imgH="927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0425" y="3644900"/>
                        <a:ext cx="2951163" cy="58896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7" name="Rectangle 11"/>
          <p:cNvSpPr>
            <a:spLocks noChangeArrowheads="1"/>
          </p:cNvSpPr>
          <p:nvPr/>
        </p:nvSpPr>
        <p:spPr bwMode="auto">
          <a:xfrm>
            <a:off x="0" y="2103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778" name="Object 10"/>
          <p:cNvGraphicFramePr>
            <a:graphicFrameLocks noChangeAspect="1"/>
          </p:cNvGraphicFramePr>
          <p:nvPr/>
        </p:nvGraphicFramePr>
        <p:xfrm>
          <a:off x="5003800" y="4508500"/>
          <a:ext cx="3778250" cy="2120900"/>
        </p:xfrm>
        <a:graphic>
          <a:graphicData uri="http://schemas.openxmlformats.org/presentationml/2006/ole">
            <mc:AlternateContent xmlns:mc="http://schemas.openxmlformats.org/markup-compatibility/2006">
              <mc:Choice xmlns:v="urn:schemas-microsoft-com:vml" Requires="v">
                <p:oleObj spid="_x0000_s266325" name="Equation" r:id="rId10" imgW="4724400" imgH="2654300" progId="Equation.DSMT4">
                  <p:embed/>
                </p:oleObj>
              </mc:Choice>
              <mc:Fallback>
                <p:oleObj name="Equation" r:id="rId10" imgW="4724400" imgH="26543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3800" y="4508500"/>
                        <a:ext cx="377825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59976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250825" y="404813"/>
            <a:ext cx="8229600" cy="4525962"/>
          </a:xfrm>
        </p:spPr>
        <p:txBody>
          <a:bodyPr/>
          <a:lstStyle/>
          <a:p>
            <a:pPr lvl="1" eaLnBrk="1" hangingPunct="1"/>
            <a:r>
              <a:rPr lang="zh-CN" altLang="en-US"/>
              <a:t>离散方程</a:t>
            </a:r>
          </a:p>
        </p:txBody>
      </p:sp>
      <p:sp>
        <p:nvSpPr>
          <p:cNvPr id="33795" name="Rectangle 5"/>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3796" name="Object 4"/>
          <p:cNvGraphicFramePr>
            <a:graphicFrameLocks noChangeAspect="1"/>
          </p:cNvGraphicFramePr>
          <p:nvPr/>
        </p:nvGraphicFramePr>
        <p:xfrm>
          <a:off x="971550" y="1341438"/>
          <a:ext cx="7019925" cy="1125537"/>
        </p:xfrm>
        <a:graphic>
          <a:graphicData uri="http://schemas.openxmlformats.org/presentationml/2006/ole">
            <mc:AlternateContent xmlns:mc="http://schemas.openxmlformats.org/markup-compatibility/2006">
              <mc:Choice xmlns:v="urn:schemas-microsoft-com:vml" Requires="v">
                <p:oleObj spid="_x0000_s267326" name="Equation" r:id="rId4" imgW="5702300" imgH="914400" progId="Equation.DSMT4">
                  <p:embed/>
                </p:oleObj>
              </mc:Choice>
              <mc:Fallback>
                <p:oleObj name="Equation" r:id="rId4" imgW="5702300" imgH="914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1341438"/>
                        <a:ext cx="7019925" cy="1125537"/>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7" name="Rectangle 7"/>
          <p:cNvSpPr>
            <a:spLocks noChangeArrowheads="1"/>
          </p:cNvSpPr>
          <p:nvPr/>
        </p:nvSpPr>
        <p:spPr bwMode="auto">
          <a:xfrm>
            <a:off x="0" y="3017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3798" name="Object 6"/>
          <p:cNvGraphicFramePr>
            <a:graphicFrameLocks noChangeAspect="1"/>
          </p:cNvGraphicFramePr>
          <p:nvPr/>
        </p:nvGraphicFramePr>
        <p:xfrm>
          <a:off x="1042988" y="2924175"/>
          <a:ext cx="6743700" cy="823913"/>
        </p:xfrm>
        <a:graphic>
          <a:graphicData uri="http://schemas.openxmlformats.org/presentationml/2006/ole">
            <mc:AlternateContent xmlns:mc="http://schemas.openxmlformats.org/markup-compatibility/2006">
              <mc:Choice xmlns:v="urn:schemas-microsoft-com:vml" Requires="v">
                <p:oleObj spid="_x0000_s267327" name="Equation" r:id="rId6" imgW="6743700" imgH="825500" progId="Equation.DSMT4">
                  <p:embed/>
                </p:oleObj>
              </mc:Choice>
              <mc:Fallback>
                <p:oleObj name="Equation" r:id="rId6" imgW="6743700" imgH="825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2924175"/>
                        <a:ext cx="67437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9" name="Rectangle 9"/>
          <p:cNvSpPr>
            <a:spLocks noChangeArrowheads="1"/>
          </p:cNvSpPr>
          <p:nvPr/>
        </p:nvSpPr>
        <p:spPr bwMode="auto">
          <a:xfrm>
            <a:off x="0" y="2560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3800" name="Object 8"/>
          <p:cNvGraphicFramePr>
            <a:graphicFrameLocks noChangeAspect="1"/>
          </p:cNvGraphicFramePr>
          <p:nvPr/>
        </p:nvGraphicFramePr>
        <p:xfrm>
          <a:off x="1763713" y="4292600"/>
          <a:ext cx="5381625" cy="1738313"/>
        </p:xfrm>
        <a:graphic>
          <a:graphicData uri="http://schemas.openxmlformats.org/presentationml/2006/ole">
            <mc:AlternateContent xmlns:mc="http://schemas.openxmlformats.org/markup-compatibility/2006">
              <mc:Choice xmlns:v="urn:schemas-microsoft-com:vml" Requires="v">
                <p:oleObj spid="_x0000_s267328" name="Equation" r:id="rId8" imgW="5384800" imgH="1739900" progId="Equation.DSMT4">
                  <p:embed/>
                </p:oleObj>
              </mc:Choice>
              <mc:Fallback>
                <p:oleObj name="Equation" r:id="rId8" imgW="5384800" imgH="1739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713" y="4292600"/>
                        <a:ext cx="5381625"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10266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395288" y="549275"/>
            <a:ext cx="8229600" cy="4525963"/>
          </a:xfrm>
        </p:spPr>
        <p:txBody>
          <a:bodyPr/>
          <a:lstStyle/>
          <a:p>
            <a:pPr eaLnBrk="1" hangingPunct="1"/>
            <a:r>
              <a:rPr lang="zh-CN" altLang="en-US"/>
              <a:t>离散方程求解</a:t>
            </a:r>
          </a:p>
          <a:p>
            <a:pPr lvl="1" eaLnBrk="1" hangingPunct="1"/>
            <a:r>
              <a:rPr lang="zh-CN" altLang="en-US"/>
              <a:t>迭代法（</a:t>
            </a:r>
            <a:r>
              <a:rPr lang="en-US" altLang="zh-CN"/>
              <a:t>Jacobi</a:t>
            </a:r>
            <a:r>
              <a:rPr lang="zh-CN" altLang="en-US"/>
              <a:t>迭代）</a:t>
            </a:r>
          </a:p>
        </p:txBody>
      </p:sp>
      <p:sp>
        <p:nvSpPr>
          <p:cNvPr id="34819" name="Rectangle 5"/>
          <p:cNvSpPr>
            <a:spLocks noChangeArrowheads="1"/>
          </p:cNvSpPr>
          <p:nvPr/>
        </p:nvSpPr>
        <p:spPr bwMode="auto">
          <a:xfrm>
            <a:off x="0" y="2686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4820" name="Object 4"/>
          <p:cNvGraphicFramePr>
            <a:graphicFrameLocks noChangeAspect="1"/>
          </p:cNvGraphicFramePr>
          <p:nvPr/>
        </p:nvGraphicFramePr>
        <p:xfrm>
          <a:off x="1187450" y="1700213"/>
          <a:ext cx="7000875" cy="1485900"/>
        </p:xfrm>
        <a:graphic>
          <a:graphicData uri="http://schemas.openxmlformats.org/presentationml/2006/ole">
            <mc:AlternateContent xmlns:mc="http://schemas.openxmlformats.org/markup-compatibility/2006">
              <mc:Choice xmlns:v="urn:schemas-microsoft-com:vml" Requires="v">
                <p:oleObj spid="_x0000_s268350" name="Equation" r:id="rId4" imgW="6997700" imgH="1485900" progId="Equation.DSMT4">
                  <p:embed/>
                </p:oleObj>
              </mc:Choice>
              <mc:Fallback>
                <p:oleObj name="Equation" r:id="rId4" imgW="6997700" imgH="1485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1700213"/>
                        <a:ext cx="70008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1" name="Rectangle 7"/>
          <p:cNvSpPr>
            <a:spLocks noChangeArrowheads="1"/>
          </p:cNvSpPr>
          <p:nvPr/>
        </p:nvSpPr>
        <p:spPr bwMode="auto">
          <a:xfrm>
            <a:off x="0" y="2686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4822" name="Object 6"/>
          <p:cNvGraphicFramePr>
            <a:graphicFrameLocks noChangeAspect="1"/>
          </p:cNvGraphicFramePr>
          <p:nvPr/>
        </p:nvGraphicFramePr>
        <p:xfrm>
          <a:off x="971550" y="3357563"/>
          <a:ext cx="7251700" cy="1485900"/>
        </p:xfrm>
        <a:graphic>
          <a:graphicData uri="http://schemas.openxmlformats.org/presentationml/2006/ole">
            <mc:AlternateContent xmlns:mc="http://schemas.openxmlformats.org/markup-compatibility/2006">
              <mc:Choice xmlns:v="urn:schemas-microsoft-com:vml" Requires="v">
                <p:oleObj spid="_x0000_s268351" name="Equation" r:id="rId6" imgW="7251700" imgH="1485900" progId="Equation.DSMT4">
                  <p:embed/>
                </p:oleObj>
              </mc:Choice>
              <mc:Fallback>
                <p:oleObj name="Equation" r:id="rId6" imgW="7251700" imgH="1485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3357563"/>
                        <a:ext cx="72517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3" name="Rectangle 8"/>
          <p:cNvSpPr>
            <a:spLocks noChangeArrowheads="1"/>
          </p:cNvSpPr>
          <p:nvPr/>
        </p:nvSpPr>
        <p:spPr bwMode="auto">
          <a:xfrm>
            <a:off x="3635375" y="2565400"/>
            <a:ext cx="14033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800"/>
              <a:t>……</a:t>
            </a:r>
          </a:p>
        </p:txBody>
      </p:sp>
      <p:sp>
        <p:nvSpPr>
          <p:cNvPr id="34824" name="Rectangle 10"/>
          <p:cNvSpPr>
            <a:spLocks noChangeArrowheads="1"/>
          </p:cNvSpPr>
          <p:nvPr/>
        </p:nvSpPr>
        <p:spPr bwMode="auto">
          <a:xfrm>
            <a:off x="0" y="3175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4825" name="Object 9"/>
          <p:cNvGraphicFramePr>
            <a:graphicFrameLocks noChangeAspect="1"/>
          </p:cNvGraphicFramePr>
          <p:nvPr/>
        </p:nvGraphicFramePr>
        <p:xfrm>
          <a:off x="971550" y="5300663"/>
          <a:ext cx="6502400" cy="509587"/>
        </p:xfrm>
        <a:graphic>
          <a:graphicData uri="http://schemas.openxmlformats.org/presentationml/2006/ole">
            <mc:AlternateContent xmlns:mc="http://schemas.openxmlformats.org/markup-compatibility/2006">
              <mc:Choice xmlns:v="urn:schemas-microsoft-com:vml" Requires="v">
                <p:oleObj spid="_x0000_s268352" name="Equation" r:id="rId8" imgW="6502400" imgH="508000" progId="Equation.DSMT4">
                  <p:embed/>
                </p:oleObj>
              </mc:Choice>
              <mc:Fallback>
                <p:oleObj name="Equation" r:id="rId8" imgW="6502400" imgH="508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5300663"/>
                        <a:ext cx="65024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40354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395288" y="549275"/>
            <a:ext cx="8229600" cy="4525963"/>
          </a:xfrm>
        </p:spPr>
        <p:txBody>
          <a:bodyPr/>
          <a:lstStyle/>
          <a:p>
            <a:pPr eaLnBrk="1" hangingPunct="1"/>
            <a:r>
              <a:rPr lang="zh-CN" altLang="en-US"/>
              <a:t>补充：</a:t>
            </a:r>
          </a:p>
          <a:p>
            <a:pPr lvl="1" eaLnBrk="1" hangingPunct="1"/>
            <a:r>
              <a:rPr lang="zh-CN" altLang="en-US"/>
              <a:t>通过源项控制网格分布</a:t>
            </a:r>
          </a:p>
        </p:txBody>
      </p:sp>
      <p:sp>
        <p:nvSpPr>
          <p:cNvPr id="35843" name="Rectangle 5"/>
          <p:cNvSpPr>
            <a:spLocks noChangeArrowheads="1"/>
          </p:cNvSpPr>
          <p:nvPr/>
        </p:nvSpPr>
        <p:spPr bwMode="auto">
          <a:xfrm>
            <a:off x="0" y="2552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5844" name="Object 4"/>
          <p:cNvGraphicFramePr>
            <a:graphicFrameLocks noChangeAspect="1"/>
          </p:cNvGraphicFramePr>
          <p:nvPr/>
        </p:nvGraphicFramePr>
        <p:xfrm>
          <a:off x="3276600" y="1628775"/>
          <a:ext cx="2478088" cy="1752600"/>
        </p:xfrm>
        <a:graphic>
          <a:graphicData uri="http://schemas.openxmlformats.org/presentationml/2006/ole">
            <mc:AlternateContent xmlns:mc="http://schemas.openxmlformats.org/markup-compatibility/2006">
              <mc:Choice xmlns:v="urn:schemas-microsoft-com:vml" Requires="v">
                <p:oleObj spid="_x0000_s269394" name="Equation" r:id="rId4" imgW="2476500" imgH="1752600" progId="Equation.DSMT4">
                  <p:embed/>
                </p:oleObj>
              </mc:Choice>
              <mc:Fallback>
                <p:oleObj name="Equation" r:id="rId4" imgW="2476500" imgH="1752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628775"/>
                        <a:ext cx="2478088" cy="1752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5" name="Rectangle 7"/>
          <p:cNvSpPr>
            <a:spLocks noChangeArrowheads="1"/>
          </p:cNvSpPr>
          <p:nvPr/>
        </p:nvSpPr>
        <p:spPr bwMode="auto">
          <a:xfrm>
            <a:off x="0" y="3189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3734" name="Object 6"/>
          <p:cNvGraphicFramePr>
            <a:graphicFrameLocks noChangeAspect="1"/>
          </p:cNvGraphicFramePr>
          <p:nvPr/>
        </p:nvGraphicFramePr>
        <p:xfrm>
          <a:off x="2051050" y="3429000"/>
          <a:ext cx="4824413" cy="931863"/>
        </p:xfrm>
        <a:graphic>
          <a:graphicData uri="http://schemas.openxmlformats.org/presentationml/2006/ole">
            <mc:AlternateContent xmlns:mc="http://schemas.openxmlformats.org/markup-compatibility/2006">
              <mc:Choice xmlns:v="urn:schemas-microsoft-com:vml" Requires="v">
                <p:oleObj spid="_x0000_s269395" name="Equation" r:id="rId6" imgW="2489200" imgH="482600" progId="Equation.DSMT4">
                  <p:embed/>
                </p:oleObj>
              </mc:Choice>
              <mc:Fallback>
                <p:oleObj name="Equation" r:id="rId6" imgW="2489200" imgH="48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3429000"/>
                        <a:ext cx="4824413" cy="93186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6" name="Object 8"/>
          <p:cNvGraphicFramePr>
            <a:graphicFrameLocks noChangeAspect="1"/>
          </p:cNvGraphicFramePr>
          <p:nvPr/>
        </p:nvGraphicFramePr>
        <p:xfrm>
          <a:off x="2627313" y="4652963"/>
          <a:ext cx="3733800" cy="889000"/>
        </p:xfrm>
        <a:graphic>
          <a:graphicData uri="http://schemas.openxmlformats.org/presentationml/2006/ole">
            <mc:AlternateContent xmlns:mc="http://schemas.openxmlformats.org/markup-compatibility/2006">
              <mc:Choice xmlns:v="urn:schemas-microsoft-com:vml" Requires="v">
                <p:oleObj spid="_x0000_s269396" name="Equation" r:id="rId8" imgW="3733800" imgH="889000" progId="Equation.DSMT4">
                  <p:embed/>
                </p:oleObj>
              </mc:Choice>
              <mc:Fallback>
                <p:oleObj name="Equation" r:id="rId8" imgW="3733800" imgH="889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7313" y="4652963"/>
                        <a:ext cx="3733800" cy="8890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7" name="Object 9"/>
          <p:cNvGraphicFramePr>
            <a:graphicFrameLocks noChangeAspect="1"/>
          </p:cNvGraphicFramePr>
          <p:nvPr/>
        </p:nvGraphicFramePr>
        <p:xfrm>
          <a:off x="1476375" y="5876925"/>
          <a:ext cx="6248400" cy="381000"/>
        </p:xfrm>
        <a:graphic>
          <a:graphicData uri="http://schemas.openxmlformats.org/presentationml/2006/ole">
            <mc:AlternateContent xmlns:mc="http://schemas.openxmlformats.org/markup-compatibility/2006">
              <mc:Choice xmlns:v="urn:schemas-microsoft-com:vml" Requires="v">
                <p:oleObj spid="_x0000_s269397" name="Equation" r:id="rId10" imgW="6248400" imgH="381000" progId="Equation.DSMT4">
                  <p:embed/>
                </p:oleObj>
              </mc:Choice>
              <mc:Fallback>
                <p:oleObj name="Equation" r:id="rId10" imgW="6248400" imgH="3810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6375" y="5876925"/>
                        <a:ext cx="6248400" cy="381000"/>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09462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7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half" idx="1"/>
          </p:nvPr>
        </p:nvSpPr>
        <p:spPr>
          <a:xfrm>
            <a:off x="0" y="836613"/>
            <a:ext cx="5076056" cy="4525962"/>
          </a:xfrm>
        </p:spPr>
        <p:txBody>
          <a:bodyPr/>
          <a:lstStyle/>
          <a:p>
            <a:pPr algn="just" eaLnBrk="1" hangingPunct="1">
              <a:buFontTx/>
              <a:buNone/>
            </a:pPr>
            <a:r>
              <a:rPr lang="en-US" altLang="zh-CN" sz="2800" b="1" dirty="0" err="1"/>
              <a:t>Poission</a:t>
            </a:r>
            <a:r>
              <a:rPr lang="zh-CN" altLang="en-US" sz="2800" b="1" dirty="0"/>
              <a:t>方程的解法</a:t>
            </a:r>
            <a:r>
              <a:rPr lang="en-US" altLang="zh-CN" sz="2800" b="1" dirty="0"/>
              <a:t>:</a:t>
            </a:r>
            <a:r>
              <a:rPr lang="zh-CN" altLang="en-US" sz="2800" b="1" dirty="0"/>
              <a:t>迭代法</a:t>
            </a:r>
          </a:p>
        </p:txBody>
      </p:sp>
      <p:graphicFrame>
        <p:nvGraphicFramePr>
          <p:cNvPr id="15364" name="Object 4"/>
          <p:cNvGraphicFramePr>
            <a:graphicFrameLocks noGrp="1" noChangeAspect="1"/>
          </p:cNvGraphicFramePr>
          <p:nvPr>
            <p:ph sz="quarter" idx="2"/>
            <p:extLst>
              <p:ext uri="{D42A27DB-BD31-4B8C-83A1-F6EECF244321}">
                <p14:modId xmlns:p14="http://schemas.microsoft.com/office/powerpoint/2010/main" val="1071752595"/>
              </p:ext>
            </p:extLst>
          </p:nvPr>
        </p:nvGraphicFramePr>
        <p:xfrm>
          <a:off x="500063" y="1484313"/>
          <a:ext cx="4829175" cy="752475"/>
        </p:xfrm>
        <a:graphic>
          <a:graphicData uri="http://schemas.openxmlformats.org/presentationml/2006/ole">
            <mc:AlternateContent xmlns:mc="http://schemas.openxmlformats.org/markup-compatibility/2006">
              <mc:Choice xmlns:v="urn:schemas-microsoft-com:vml" Requires="v">
                <p:oleObj spid="_x0000_s237670" name="Equation" r:id="rId3" imgW="2933640" imgH="457200" progId="Equation.DSMT4">
                  <p:embed/>
                </p:oleObj>
              </mc:Choice>
              <mc:Fallback>
                <p:oleObj name="Equation" r:id="rId3" imgW="2933640" imgH="457200" progId="Equation.DSMT4">
                  <p:embed/>
                  <p:pic>
                    <p:nvPicPr>
                      <p:cNvPr id="0" name=""/>
                      <p:cNvPicPr>
                        <a:picLocks noChangeAspect="1" noChangeArrowheads="1"/>
                      </p:cNvPicPr>
                      <p:nvPr/>
                    </p:nvPicPr>
                    <p:blipFill>
                      <a:blip r:embed="rId4"/>
                      <a:srcRect/>
                      <a:stretch>
                        <a:fillRect/>
                      </a:stretch>
                    </p:blipFill>
                    <p:spPr bwMode="auto">
                      <a:xfrm>
                        <a:off x="500063" y="1484313"/>
                        <a:ext cx="4829175"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Rectangle 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66" name="Object 7"/>
          <p:cNvGraphicFramePr>
            <a:graphicFrameLocks noChangeAspect="1"/>
          </p:cNvGraphicFramePr>
          <p:nvPr>
            <p:extLst>
              <p:ext uri="{D42A27DB-BD31-4B8C-83A1-F6EECF244321}">
                <p14:modId xmlns:p14="http://schemas.microsoft.com/office/powerpoint/2010/main" val="1463290642"/>
              </p:ext>
            </p:extLst>
          </p:nvPr>
        </p:nvGraphicFramePr>
        <p:xfrm>
          <a:off x="1700213" y="2536825"/>
          <a:ext cx="7119937" cy="928688"/>
        </p:xfrm>
        <a:graphic>
          <a:graphicData uri="http://schemas.openxmlformats.org/presentationml/2006/ole">
            <mc:AlternateContent xmlns:mc="http://schemas.openxmlformats.org/markup-compatibility/2006">
              <mc:Choice xmlns:v="urn:schemas-microsoft-com:vml" Requires="v">
                <p:oleObj spid="_x0000_s237671" name="Equation" r:id="rId5" imgW="2997000" imgH="393480" progId="Equation.DSMT4">
                  <p:embed/>
                </p:oleObj>
              </mc:Choice>
              <mc:Fallback>
                <p:oleObj name="Equation" r:id="rId5" imgW="2997000" imgH="393480" progId="Equation.DSMT4">
                  <p:embed/>
                  <p:pic>
                    <p:nvPicPr>
                      <p:cNvPr id="0" name=""/>
                      <p:cNvPicPr>
                        <a:picLocks noChangeAspect="1" noChangeArrowheads="1"/>
                      </p:cNvPicPr>
                      <p:nvPr/>
                    </p:nvPicPr>
                    <p:blipFill>
                      <a:blip r:embed="rId6"/>
                      <a:srcRect/>
                      <a:stretch>
                        <a:fillRect/>
                      </a:stretch>
                    </p:blipFill>
                    <p:spPr bwMode="auto">
                      <a:xfrm>
                        <a:off x="1700213" y="2536825"/>
                        <a:ext cx="7119937"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7" name="Object 9"/>
          <p:cNvGraphicFramePr>
            <a:graphicFrameLocks noGrp="1" noChangeAspect="1"/>
          </p:cNvGraphicFramePr>
          <p:nvPr>
            <p:ph sz="quarter" idx="3"/>
            <p:extLst>
              <p:ext uri="{D42A27DB-BD31-4B8C-83A1-F6EECF244321}">
                <p14:modId xmlns:p14="http://schemas.microsoft.com/office/powerpoint/2010/main" val="2685077345"/>
              </p:ext>
            </p:extLst>
          </p:nvPr>
        </p:nvGraphicFramePr>
        <p:xfrm>
          <a:off x="5148064" y="755651"/>
          <a:ext cx="1655763" cy="661988"/>
        </p:xfrm>
        <a:graphic>
          <a:graphicData uri="http://schemas.openxmlformats.org/presentationml/2006/ole">
            <mc:AlternateContent xmlns:mc="http://schemas.openxmlformats.org/markup-compatibility/2006">
              <mc:Choice xmlns:v="urn:schemas-microsoft-com:vml" Requires="v">
                <p:oleObj spid="_x0000_s237672" name="Equation" r:id="rId7" imgW="571748" imgH="228699" progId="Equation.DSMT4">
                  <p:embed/>
                </p:oleObj>
              </mc:Choice>
              <mc:Fallback>
                <p:oleObj name="Equation" r:id="rId7" imgW="571748" imgH="22869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064" y="755651"/>
                        <a:ext cx="1655763" cy="6619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 name="Rectangle 1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69" name="Object 12"/>
          <p:cNvGraphicFramePr>
            <a:graphicFrameLocks noChangeAspect="1"/>
          </p:cNvGraphicFramePr>
          <p:nvPr>
            <p:extLst>
              <p:ext uri="{D42A27DB-BD31-4B8C-83A1-F6EECF244321}">
                <p14:modId xmlns:p14="http://schemas.microsoft.com/office/powerpoint/2010/main" val="2836433882"/>
              </p:ext>
            </p:extLst>
          </p:nvPr>
        </p:nvGraphicFramePr>
        <p:xfrm>
          <a:off x="2592388" y="3789363"/>
          <a:ext cx="427037" cy="393700"/>
        </p:xfrm>
        <a:graphic>
          <a:graphicData uri="http://schemas.openxmlformats.org/presentationml/2006/ole">
            <mc:AlternateContent xmlns:mc="http://schemas.openxmlformats.org/markup-compatibility/2006">
              <mc:Choice xmlns:v="urn:schemas-microsoft-com:vml" Requires="v">
                <p:oleObj spid="_x0000_s237673" name="Equation" r:id="rId9" imgW="279360" imgH="253800" progId="Equation.DSMT4">
                  <p:embed/>
                </p:oleObj>
              </mc:Choice>
              <mc:Fallback>
                <p:oleObj name="Equation" r:id="rId9" imgW="279360" imgH="253800" progId="Equation.DSMT4">
                  <p:embed/>
                  <p:pic>
                    <p:nvPicPr>
                      <p:cNvPr id="0" name=""/>
                      <p:cNvPicPr>
                        <a:picLocks noChangeAspect="1" noChangeArrowheads="1"/>
                      </p:cNvPicPr>
                      <p:nvPr/>
                    </p:nvPicPr>
                    <p:blipFill>
                      <a:blip r:embed="rId10"/>
                      <a:srcRect/>
                      <a:stretch>
                        <a:fillRect/>
                      </a:stretch>
                    </p:blipFill>
                    <p:spPr bwMode="auto">
                      <a:xfrm>
                        <a:off x="2592388" y="3789363"/>
                        <a:ext cx="4270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0" name="Rectangle 14"/>
          <p:cNvSpPr>
            <a:spLocks noChangeArrowheads="1"/>
          </p:cNvSpPr>
          <p:nvPr/>
        </p:nvSpPr>
        <p:spPr bwMode="auto">
          <a:xfrm>
            <a:off x="323850" y="3789363"/>
            <a:ext cx="184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给出迭代的初值 </a:t>
            </a:r>
          </a:p>
        </p:txBody>
      </p:sp>
      <p:sp>
        <p:nvSpPr>
          <p:cNvPr id="15371" name="Rectangle 15"/>
          <p:cNvSpPr>
            <a:spLocks noChangeArrowheads="1"/>
          </p:cNvSpPr>
          <p:nvPr/>
        </p:nvSpPr>
        <p:spPr bwMode="auto">
          <a:xfrm>
            <a:off x="3708400" y="3789363"/>
            <a:ext cx="161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应用迭代方法 </a:t>
            </a:r>
          </a:p>
        </p:txBody>
      </p:sp>
      <p:sp>
        <p:nvSpPr>
          <p:cNvPr id="15372" name="Rectangle 16"/>
          <p:cNvSpPr>
            <a:spLocks noChangeArrowheads="1"/>
          </p:cNvSpPr>
          <p:nvPr/>
        </p:nvSpPr>
        <p:spPr bwMode="auto">
          <a:xfrm>
            <a:off x="468313" y="522922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可以有如下几种迭代格式 </a:t>
            </a:r>
          </a:p>
        </p:txBody>
      </p:sp>
      <p:sp>
        <p:nvSpPr>
          <p:cNvPr id="15373" name="Rectangle 18"/>
          <p:cNvSpPr>
            <a:spLocks noChangeArrowheads="1"/>
          </p:cNvSpPr>
          <p:nvPr/>
        </p:nvSpPr>
        <p:spPr bwMode="auto">
          <a:xfrm>
            <a:off x="539750" y="4598988"/>
            <a:ext cx="280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rPr>
              <a:t>记第</a:t>
            </a:r>
            <a:r>
              <a:rPr lang="en-US" altLang="zh-CN" sz="2000" i="1">
                <a:latin typeface="Times New Roman" panose="02020603050405020304" pitchFamily="18" charset="0"/>
                <a:cs typeface="Times New Roman" panose="02020603050405020304" pitchFamily="18" charset="0"/>
              </a:rPr>
              <a:t>k</a:t>
            </a:r>
            <a:r>
              <a:rPr lang="zh-CN" altLang="en-US" sz="2000">
                <a:latin typeface="Times New Roman" panose="02020603050405020304" pitchFamily="18" charset="0"/>
              </a:rPr>
              <a:t>次迭代的值记为</a:t>
            </a:r>
            <a:endParaRPr lang="zh-CN" altLang="en-US" sz="2000"/>
          </a:p>
        </p:txBody>
      </p:sp>
      <p:graphicFrame>
        <p:nvGraphicFramePr>
          <p:cNvPr id="15374" name="Object 17"/>
          <p:cNvGraphicFramePr>
            <a:graphicFrameLocks noChangeAspect="1"/>
          </p:cNvGraphicFramePr>
          <p:nvPr>
            <p:extLst>
              <p:ext uri="{D42A27DB-BD31-4B8C-83A1-F6EECF244321}">
                <p14:modId xmlns:p14="http://schemas.microsoft.com/office/powerpoint/2010/main" val="1396357737"/>
              </p:ext>
            </p:extLst>
          </p:nvPr>
        </p:nvGraphicFramePr>
        <p:xfrm>
          <a:off x="3652838" y="4581525"/>
          <a:ext cx="522287" cy="477838"/>
        </p:xfrm>
        <a:graphic>
          <a:graphicData uri="http://schemas.openxmlformats.org/presentationml/2006/ole">
            <mc:AlternateContent xmlns:mc="http://schemas.openxmlformats.org/markup-compatibility/2006">
              <mc:Choice xmlns:v="urn:schemas-microsoft-com:vml" Requires="v">
                <p:oleObj spid="_x0000_s237674" name="Equation" r:id="rId11" imgW="279360" imgH="253800" progId="Equation.DSMT4">
                  <p:embed/>
                </p:oleObj>
              </mc:Choice>
              <mc:Fallback>
                <p:oleObj name="Equation" r:id="rId11" imgW="279360" imgH="253800" progId="Equation.DSMT4">
                  <p:embed/>
                  <p:pic>
                    <p:nvPicPr>
                      <p:cNvPr id="0" name=""/>
                      <p:cNvPicPr>
                        <a:picLocks noChangeAspect="1" noChangeArrowheads="1"/>
                      </p:cNvPicPr>
                      <p:nvPr/>
                    </p:nvPicPr>
                    <p:blipFill>
                      <a:blip r:embed="rId12"/>
                      <a:srcRect/>
                      <a:stretch>
                        <a:fillRect/>
                      </a:stretch>
                    </p:blipFill>
                    <p:spPr bwMode="auto">
                      <a:xfrm>
                        <a:off x="3652838" y="4581525"/>
                        <a:ext cx="52228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5" name="Rectangle 19"/>
          <p:cNvSpPr>
            <a:spLocks noChangeArrowheads="1"/>
          </p:cNvSpPr>
          <p:nvPr/>
        </p:nvSpPr>
        <p:spPr bwMode="auto">
          <a:xfrm>
            <a:off x="3943350" y="3549650"/>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t> </a:t>
            </a:r>
            <a:endParaRPr lang="en-US" altLang="zh-CN"/>
          </a:p>
        </p:txBody>
      </p:sp>
      <mc:AlternateContent xmlns:mc="http://schemas.openxmlformats.org/markup-compatibility/2006" xmlns:a14="http://schemas.microsoft.com/office/drawing/2010/main">
        <mc:Choice Requires="a14">
          <p:sp>
            <p:nvSpPr>
              <p:cNvPr id="2" name="文本框 1"/>
              <p:cNvSpPr txBox="1"/>
              <p:nvPr/>
            </p:nvSpPr>
            <p:spPr>
              <a:xfrm>
                <a:off x="323850" y="2406650"/>
                <a:ext cx="17029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h</m:t>
                      </m:r>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23850" y="2406650"/>
                <a:ext cx="1702964" cy="369332"/>
              </a:xfrm>
              <a:prstGeom prst="rect">
                <a:avLst/>
              </a:prstGeom>
              <a:blipFill rotWithShape="0">
                <a:blip r:embed="rId13"/>
                <a:stretch>
                  <a:fillRect l="-5376" r="-5376" b="-3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897097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95736" y="380563"/>
            <a:ext cx="5400600" cy="1200329"/>
          </a:xfrm>
          <a:prstGeom prst="rect">
            <a:avLst/>
          </a:prstGeom>
        </p:spPr>
        <p:txBody>
          <a:bodyPr wrap="square">
            <a:spAutoFit/>
          </a:bodyPr>
          <a:lstStyle/>
          <a:p>
            <a:r>
              <a:rPr lang="en-US" altLang="zh-CN" b="1" dirty="0">
                <a:solidFill>
                  <a:srgbClr val="111111"/>
                </a:solidFill>
                <a:latin typeface="Arial" panose="020B0604020202020204" pitchFamily="34" charset="0"/>
              </a:rPr>
              <a:t>Handbook of Grid Generation </a:t>
            </a:r>
            <a:r>
              <a:rPr lang="en-US" altLang="zh-CN" dirty="0">
                <a:solidFill>
                  <a:srgbClr val="555555"/>
                </a:solidFill>
                <a:latin typeface="Arial" panose="020B0604020202020204" pitchFamily="34" charset="0"/>
              </a:rPr>
              <a:t>Hardcover</a:t>
            </a:r>
            <a:r>
              <a:rPr lang="en-US" altLang="zh-CN" b="1" dirty="0">
                <a:solidFill>
                  <a:srgbClr val="111111"/>
                </a:solidFill>
                <a:latin typeface="Arial" panose="020B0604020202020204" pitchFamily="34" charset="0"/>
              </a:rPr>
              <a:t> </a:t>
            </a:r>
            <a:r>
              <a:rPr lang="en-US" altLang="zh-CN" dirty="0">
                <a:solidFill>
                  <a:srgbClr val="555555"/>
                </a:solidFill>
                <a:latin typeface="Arial" panose="020B0604020202020204" pitchFamily="34" charset="0"/>
              </a:rPr>
              <a:t>– December 29, 1998</a:t>
            </a:r>
            <a:r>
              <a:rPr lang="zh-CN" altLang="en-US" dirty="0">
                <a:solidFill>
                  <a:srgbClr val="555555"/>
                </a:solidFill>
                <a:latin typeface="Arial" panose="020B0604020202020204" pitchFamily="34" charset="0"/>
              </a:rPr>
              <a:t>，</a:t>
            </a:r>
            <a:r>
              <a:rPr lang="en-US" altLang="zh-CN" dirty="0">
                <a:solidFill>
                  <a:srgbClr val="555555"/>
                </a:solidFill>
                <a:latin typeface="Arial" panose="020B0604020202020204" pitchFamily="34" charset="0"/>
              </a:rPr>
              <a:t>CRC Press</a:t>
            </a:r>
            <a:r>
              <a:rPr lang="zh-CN" altLang="en-US" dirty="0">
                <a:solidFill>
                  <a:srgbClr val="555555"/>
                </a:solidFill>
                <a:latin typeface="Arial" panose="020B0604020202020204" pitchFamily="34" charset="0"/>
              </a:rPr>
              <a:t>。</a:t>
            </a:r>
            <a:endParaRPr lang="en-US" altLang="zh-CN" b="1" dirty="0">
              <a:solidFill>
                <a:srgbClr val="111111"/>
              </a:solidFill>
              <a:latin typeface="Arial" panose="020B0604020202020204" pitchFamily="34" charset="0"/>
            </a:endParaRPr>
          </a:p>
          <a:p>
            <a:r>
              <a:rPr lang="en-US" altLang="zh-CN" dirty="0">
                <a:solidFill>
                  <a:srgbClr val="111111"/>
                </a:solidFill>
                <a:latin typeface="Arial" panose="020B0604020202020204" pitchFamily="34" charset="0"/>
              </a:rPr>
              <a:t>by </a:t>
            </a:r>
            <a:r>
              <a:rPr lang="en-US" altLang="zh-CN" dirty="0">
                <a:solidFill>
                  <a:srgbClr val="0066C0"/>
                </a:solidFill>
                <a:latin typeface="Arial" panose="020B0604020202020204" pitchFamily="34" charset="0"/>
                <a:hlinkClick r:id="rId3"/>
              </a:rPr>
              <a:t>Joe F. Thompson</a:t>
            </a:r>
            <a:r>
              <a:rPr lang="en-US" altLang="zh-CN" dirty="0">
                <a:solidFill>
                  <a:srgbClr val="111111"/>
                </a:solidFill>
                <a:latin typeface="Arial" panose="020B0604020202020204" pitchFamily="34" charset="0"/>
              </a:rPr>
              <a:t> </a:t>
            </a:r>
            <a:r>
              <a:rPr lang="en-US" altLang="zh-CN" dirty="0">
                <a:solidFill>
                  <a:srgbClr val="555555"/>
                </a:solidFill>
                <a:latin typeface="Arial" panose="020B0604020202020204" pitchFamily="34" charset="0"/>
              </a:rPr>
              <a:t>(Editor), </a:t>
            </a:r>
            <a:r>
              <a:rPr lang="en-US" altLang="zh-CN" dirty="0">
                <a:solidFill>
                  <a:srgbClr val="0066C0"/>
                </a:solidFill>
                <a:latin typeface="Arial" panose="020B0604020202020204" pitchFamily="34" charset="0"/>
                <a:hlinkClick r:id="rId4"/>
              </a:rPr>
              <a:t>Bharat K. </a:t>
            </a:r>
            <a:r>
              <a:rPr lang="en-US" altLang="zh-CN" dirty="0" err="1">
                <a:solidFill>
                  <a:srgbClr val="0066C0"/>
                </a:solidFill>
                <a:latin typeface="Arial" panose="020B0604020202020204" pitchFamily="34" charset="0"/>
                <a:hlinkClick r:id="rId4"/>
              </a:rPr>
              <a:t>Soni</a:t>
            </a:r>
            <a:r>
              <a:rPr lang="en-US" altLang="zh-CN" dirty="0">
                <a:solidFill>
                  <a:srgbClr val="111111"/>
                </a:solidFill>
                <a:latin typeface="Arial" panose="020B0604020202020204" pitchFamily="34" charset="0"/>
              </a:rPr>
              <a:t> </a:t>
            </a:r>
            <a:r>
              <a:rPr lang="en-US" altLang="zh-CN" dirty="0">
                <a:solidFill>
                  <a:srgbClr val="555555"/>
                </a:solidFill>
                <a:latin typeface="Arial" panose="020B0604020202020204" pitchFamily="34" charset="0"/>
              </a:rPr>
              <a:t>(Editor), </a:t>
            </a:r>
            <a:r>
              <a:rPr lang="en-US" altLang="zh-CN" dirty="0">
                <a:solidFill>
                  <a:srgbClr val="0066C0"/>
                </a:solidFill>
                <a:latin typeface="Arial" panose="020B0604020202020204" pitchFamily="34" charset="0"/>
                <a:hlinkClick r:id="rId5"/>
              </a:rPr>
              <a:t>Nigel P. </a:t>
            </a:r>
            <a:r>
              <a:rPr lang="en-US" altLang="zh-CN" dirty="0" err="1">
                <a:solidFill>
                  <a:srgbClr val="0066C0"/>
                </a:solidFill>
                <a:latin typeface="Arial" panose="020B0604020202020204" pitchFamily="34" charset="0"/>
                <a:hlinkClick r:id="rId5"/>
              </a:rPr>
              <a:t>Weatherill</a:t>
            </a:r>
            <a:r>
              <a:rPr lang="en-US" altLang="zh-CN" dirty="0">
                <a:solidFill>
                  <a:srgbClr val="111111"/>
                </a:solidFill>
                <a:latin typeface="Arial" panose="020B0604020202020204" pitchFamily="34" charset="0"/>
              </a:rPr>
              <a:t> </a:t>
            </a:r>
            <a:r>
              <a:rPr lang="en-US" altLang="zh-CN" dirty="0">
                <a:solidFill>
                  <a:srgbClr val="555555"/>
                </a:solidFill>
                <a:latin typeface="Arial" panose="020B0604020202020204" pitchFamily="34" charset="0"/>
              </a:rPr>
              <a:t>(Editor)</a:t>
            </a:r>
            <a:endParaRPr lang="en-US" altLang="zh-CN" b="0" i="0" dirty="0">
              <a:solidFill>
                <a:srgbClr val="111111"/>
              </a:solidFill>
              <a:effectLst/>
              <a:latin typeface="Arial" panose="020B0604020202020204" pitchFamily="34" charset="0"/>
            </a:endParaRPr>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1" y="1700808"/>
            <a:ext cx="5256584" cy="2439890"/>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7944" y="4102995"/>
            <a:ext cx="4909046" cy="2542886"/>
          </a:xfrm>
          <a:prstGeom prst="rect">
            <a:avLst/>
          </a:prstGeom>
        </p:spPr>
      </p:pic>
      <p:sp>
        <p:nvSpPr>
          <p:cNvPr id="4" name="文本框 3"/>
          <p:cNvSpPr txBox="1"/>
          <p:nvPr/>
        </p:nvSpPr>
        <p:spPr>
          <a:xfrm>
            <a:off x="4644008" y="2204864"/>
            <a:ext cx="3456384" cy="461665"/>
          </a:xfrm>
          <a:prstGeom prst="rect">
            <a:avLst/>
          </a:prstGeom>
          <a:noFill/>
        </p:spPr>
        <p:txBody>
          <a:bodyPr wrap="square" rtlCol="0">
            <a:spAutoFit/>
          </a:bodyPr>
          <a:lstStyle/>
          <a:p>
            <a:r>
              <a:rPr lang="zh-CN" altLang="en-US" sz="2400" dirty="0"/>
              <a:t>多块结构网格</a:t>
            </a:r>
          </a:p>
        </p:txBody>
      </p:sp>
      <p:sp>
        <p:nvSpPr>
          <p:cNvPr id="5" name="矩形 4"/>
          <p:cNvSpPr/>
          <p:nvPr/>
        </p:nvSpPr>
        <p:spPr>
          <a:xfrm>
            <a:off x="755576" y="5340767"/>
            <a:ext cx="2304256" cy="830997"/>
          </a:xfrm>
          <a:prstGeom prst="rect">
            <a:avLst/>
          </a:prstGeom>
        </p:spPr>
        <p:txBody>
          <a:bodyPr wrap="square">
            <a:spAutoFit/>
          </a:bodyPr>
          <a:lstStyle/>
          <a:p>
            <a:r>
              <a:rPr lang="zh-CN" altLang="en-US" sz="2400" dirty="0"/>
              <a:t>非结构网格（三角形）</a:t>
            </a:r>
          </a:p>
        </p:txBody>
      </p:sp>
    </p:spTree>
    <p:extLst>
      <p:ext uri="{BB962C8B-B14F-4D97-AF65-F5344CB8AC3E}">
        <p14:creationId xmlns:p14="http://schemas.microsoft.com/office/powerpoint/2010/main" val="469393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404664"/>
            <a:ext cx="6067425" cy="6096000"/>
          </a:xfrm>
          <a:prstGeom prst="rect">
            <a:avLst/>
          </a:prstGeom>
        </p:spPr>
      </p:pic>
      <p:sp>
        <p:nvSpPr>
          <p:cNvPr id="3" name="矩形 2"/>
          <p:cNvSpPr/>
          <p:nvPr/>
        </p:nvSpPr>
        <p:spPr>
          <a:xfrm>
            <a:off x="395536" y="1340768"/>
            <a:ext cx="2304256" cy="830997"/>
          </a:xfrm>
          <a:prstGeom prst="rect">
            <a:avLst/>
          </a:prstGeom>
        </p:spPr>
        <p:txBody>
          <a:bodyPr wrap="square">
            <a:spAutoFit/>
          </a:bodyPr>
          <a:lstStyle/>
          <a:p>
            <a:r>
              <a:rPr lang="zh-CN" altLang="en-US" sz="2400" dirty="0"/>
              <a:t>非结构网格（四面体）</a:t>
            </a:r>
          </a:p>
        </p:txBody>
      </p:sp>
    </p:spTree>
    <p:extLst>
      <p:ext uri="{BB962C8B-B14F-4D97-AF65-F5344CB8AC3E}">
        <p14:creationId xmlns:p14="http://schemas.microsoft.com/office/powerpoint/2010/main" val="2385241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420888"/>
            <a:ext cx="9144000" cy="419011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4" y="-29817"/>
            <a:ext cx="4429125" cy="3952875"/>
          </a:xfrm>
          <a:prstGeom prst="rect">
            <a:avLst/>
          </a:prstGeom>
        </p:spPr>
      </p:pic>
      <p:sp>
        <p:nvSpPr>
          <p:cNvPr id="4" name="矩形 3"/>
          <p:cNvSpPr/>
          <p:nvPr/>
        </p:nvSpPr>
        <p:spPr>
          <a:xfrm>
            <a:off x="4283968" y="620688"/>
            <a:ext cx="4608511" cy="830997"/>
          </a:xfrm>
          <a:prstGeom prst="rect">
            <a:avLst/>
          </a:prstGeom>
        </p:spPr>
        <p:txBody>
          <a:bodyPr wrap="square">
            <a:spAutoFit/>
          </a:bodyPr>
          <a:lstStyle/>
          <a:p>
            <a:r>
              <a:rPr lang="zh-CN" altLang="en-US" sz="2400" dirty="0"/>
              <a:t>非结构网格</a:t>
            </a:r>
            <a:endParaRPr lang="en-US" altLang="zh-CN" sz="2400" dirty="0"/>
          </a:p>
          <a:p>
            <a:r>
              <a:rPr lang="zh-CN" altLang="en-US" sz="2400" dirty="0"/>
              <a:t>（三角形动网格、四面体网格）</a:t>
            </a:r>
          </a:p>
        </p:txBody>
      </p:sp>
    </p:spTree>
    <p:extLst>
      <p:ext uri="{BB962C8B-B14F-4D97-AF65-F5344CB8AC3E}">
        <p14:creationId xmlns:p14="http://schemas.microsoft.com/office/powerpoint/2010/main" val="2744306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960" y="64825"/>
            <a:ext cx="6293904" cy="3539180"/>
          </a:xfrm>
          <a:prstGeom prst="rect">
            <a:avLst/>
          </a:prstGeom>
        </p:spPr>
      </p:pic>
      <p:sp>
        <p:nvSpPr>
          <p:cNvPr id="3" name="矩形 2"/>
          <p:cNvSpPr/>
          <p:nvPr/>
        </p:nvSpPr>
        <p:spPr>
          <a:xfrm>
            <a:off x="0" y="1124744"/>
            <a:ext cx="4608511" cy="830997"/>
          </a:xfrm>
          <a:prstGeom prst="rect">
            <a:avLst/>
          </a:prstGeom>
        </p:spPr>
        <p:txBody>
          <a:bodyPr wrap="square">
            <a:spAutoFit/>
          </a:bodyPr>
          <a:lstStyle/>
          <a:p>
            <a:r>
              <a:rPr lang="zh-CN" altLang="en-US" sz="2400" dirty="0"/>
              <a:t>非结构网格</a:t>
            </a:r>
            <a:endParaRPr lang="en-US" altLang="zh-CN" sz="2400" dirty="0"/>
          </a:p>
          <a:p>
            <a:r>
              <a:rPr lang="zh-CN" altLang="en-US" sz="2400" dirty="0"/>
              <a:t>（多面体对偶网格）</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3429000"/>
            <a:ext cx="4058816" cy="326734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68" y="3429000"/>
            <a:ext cx="4746751" cy="3267347"/>
          </a:xfrm>
          <a:prstGeom prst="rect">
            <a:avLst/>
          </a:prstGeom>
        </p:spPr>
      </p:pic>
    </p:spTree>
    <p:extLst>
      <p:ext uri="{BB962C8B-B14F-4D97-AF65-F5344CB8AC3E}">
        <p14:creationId xmlns:p14="http://schemas.microsoft.com/office/powerpoint/2010/main" val="428770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764704"/>
            <a:ext cx="7914896" cy="4464496"/>
          </a:xfrm>
          <a:prstGeom prst="rect">
            <a:avLst/>
          </a:prstGeom>
        </p:spPr>
      </p:pic>
      <p:sp>
        <p:nvSpPr>
          <p:cNvPr id="5" name="矩形 4"/>
          <p:cNvSpPr/>
          <p:nvPr/>
        </p:nvSpPr>
        <p:spPr>
          <a:xfrm>
            <a:off x="2411760" y="5661248"/>
            <a:ext cx="4608511" cy="461665"/>
          </a:xfrm>
          <a:prstGeom prst="rect">
            <a:avLst/>
          </a:prstGeom>
        </p:spPr>
        <p:txBody>
          <a:bodyPr wrap="square">
            <a:spAutoFit/>
          </a:bodyPr>
          <a:lstStyle/>
          <a:p>
            <a:r>
              <a:rPr lang="zh-CN" altLang="en-US" sz="2400" dirty="0"/>
              <a:t>非结构网格（混合网格）</a:t>
            </a:r>
          </a:p>
        </p:txBody>
      </p:sp>
    </p:spTree>
    <p:extLst>
      <p:ext uri="{BB962C8B-B14F-4D97-AF65-F5344CB8AC3E}">
        <p14:creationId xmlns:p14="http://schemas.microsoft.com/office/powerpoint/2010/main" val="3663562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672"/>
            <a:ext cx="9144000" cy="5000625"/>
          </a:xfrm>
          <a:prstGeom prst="rect">
            <a:avLst/>
          </a:prstGeom>
        </p:spPr>
      </p:pic>
      <p:sp>
        <p:nvSpPr>
          <p:cNvPr id="3" name="矩形 2"/>
          <p:cNvSpPr/>
          <p:nvPr/>
        </p:nvSpPr>
        <p:spPr>
          <a:xfrm>
            <a:off x="1691680" y="5477297"/>
            <a:ext cx="5976664" cy="461665"/>
          </a:xfrm>
          <a:prstGeom prst="rect">
            <a:avLst/>
          </a:prstGeom>
        </p:spPr>
        <p:txBody>
          <a:bodyPr wrap="square">
            <a:spAutoFit/>
          </a:bodyPr>
          <a:lstStyle/>
          <a:p>
            <a:r>
              <a:rPr lang="zh-CN" altLang="en-US" sz="2400" dirty="0"/>
              <a:t>非结构网格（四叉树、八叉树非贴体网格）</a:t>
            </a:r>
          </a:p>
        </p:txBody>
      </p:sp>
    </p:spTree>
    <p:extLst>
      <p:ext uri="{BB962C8B-B14F-4D97-AF65-F5344CB8AC3E}">
        <p14:creationId xmlns:p14="http://schemas.microsoft.com/office/powerpoint/2010/main" val="2453296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fld id="{E43C81F5-E896-444A-B924-A926D31219AD}" type="slidenum">
              <a:rPr lang="en-US" altLang="zh-CN">
                <a:latin typeface="Times New Roman" panose="02020603050405020304" pitchFamily="18" charset="0"/>
              </a:rPr>
              <a:pPr/>
              <a:t>46</a:t>
            </a:fld>
            <a:endParaRPr lang="en-US" altLang="zh-CN">
              <a:latin typeface="Times New Roman" panose="02020603050405020304" pitchFamily="18" charset="0"/>
            </a:endParaRPr>
          </a:p>
        </p:txBody>
      </p:sp>
      <p:sp>
        <p:nvSpPr>
          <p:cNvPr id="37891" name="Rectangle 2"/>
          <p:cNvSpPr>
            <a:spLocks noRot="1" noChangeArrowheads="1"/>
          </p:cNvSpPr>
          <p:nvPr/>
        </p:nvSpPr>
        <p:spPr bwMode="auto">
          <a:xfrm>
            <a:off x="323850" y="1905000"/>
            <a:ext cx="29527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30000"/>
              </a:spcBef>
              <a:buClr>
                <a:srgbClr val="993366"/>
              </a:buClr>
              <a:buFont typeface="Wingdings" panose="05000000000000000000" pitchFamily="2" charset="2"/>
              <a:buChar char="Ü"/>
            </a:pPr>
            <a:r>
              <a:rPr lang="zh-CN" altLang="en-US" b="1">
                <a:solidFill>
                  <a:srgbClr val="002060"/>
                </a:solidFill>
                <a:latin typeface="宋体" panose="02010600030101010101" pitchFamily="2" charset="-122"/>
              </a:rPr>
              <a:t>高升力体：</a:t>
            </a:r>
          </a:p>
          <a:p>
            <a:pPr algn="just">
              <a:lnSpc>
                <a:spcPct val="120000"/>
              </a:lnSpc>
              <a:spcBef>
                <a:spcPct val="30000"/>
              </a:spcBef>
              <a:buClr>
                <a:srgbClr val="993366"/>
              </a:buClr>
              <a:buFont typeface="Wingdings" panose="05000000000000000000" pitchFamily="2" charset="2"/>
              <a:buChar char="Ü"/>
            </a:pPr>
            <a:endParaRPr lang="en-US" altLang="zh-CN" b="1">
              <a:solidFill>
                <a:srgbClr val="000000"/>
              </a:solidFill>
              <a:latin typeface="宋体" panose="02010600030101010101" pitchFamily="2" charset="-122"/>
            </a:endParaRPr>
          </a:p>
        </p:txBody>
      </p:sp>
      <p:sp>
        <p:nvSpPr>
          <p:cNvPr id="10" name="内容占位符 2"/>
          <p:cNvSpPr txBox="1">
            <a:spLocks/>
          </p:cNvSpPr>
          <p:nvPr/>
        </p:nvSpPr>
        <p:spPr bwMode="auto">
          <a:xfrm>
            <a:off x="457200" y="2362200"/>
            <a:ext cx="8080375" cy="357188"/>
          </a:xfrm>
          <a:prstGeom prst="rect">
            <a:avLst/>
          </a:prstGeom>
          <a:noFill/>
          <a:ln w="9525">
            <a:noFill/>
            <a:miter lim="800000"/>
            <a:headEnd/>
            <a:tailEnd/>
          </a:ln>
          <a:effec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lnSpc>
                <a:spcPct val="85000"/>
              </a:lnSpc>
              <a:spcBef>
                <a:spcPct val="30000"/>
              </a:spcBef>
              <a:buClr>
                <a:srgbClr val="7030A0"/>
              </a:buClr>
              <a:buFont typeface="Wingdings" panose="05000000000000000000" pitchFamily="2" charset="2"/>
              <a:buChar char="n"/>
            </a:pPr>
            <a:r>
              <a:rPr lang="zh-CN" altLang="en-US" sz="1600" b="1">
                <a:solidFill>
                  <a:srgbClr val="002060"/>
                </a:solidFill>
              </a:rPr>
              <a:t>高升力体是</a:t>
            </a:r>
            <a:r>
              <a:rPr lang="en-US" altLang="zh-CN" sz="1600">
                <a:solidFill>
                  <a:srgbClr val="002060"/>
                </a:solidFill>
              </a:rPr>
              <a:t>AIAA CFD High Lift Prediction Workshop-I </a:t>
            </a:r>
            <a:r>
              <a:rPr lang="zh-CN" altLang="en-US" sz="1600" b="1">
                <a:solidFill>
                  <a:srgbClr val="002060"/>
                </a:solidFill>
              </a:rPr>
              <a:t>标准算例。</a:t>
            </a:r>
          </a:p>
        </p:txBody>
      </p:sp>
      <p:pic>
        <p:nvPicPr>
          <p:cNvPr id="378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2667000"/>
            <a:ext cx="5273675"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2" descr="http://upload.wikimedia.org/wikipedia/commons/6/68/PlaneW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2275" y="2719388"/>
            <a:ext cx="3489325"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标题 1"/>
          <p:cNvSpPr>
            <a:spLocks noGrp="1"/>
          </p:cNvSpPr>
          <p:nvPr>
            <p:ph type="title"/>
          </p:nvPr>
        </p:nvSpPr>
        <p:spPr>
          <a:xfrm>
            <a:off x="609600" y="457200"/>
            <a:ext cx="7924800" cy="692150"/>
          </a:xfrm>
        </p:spPr>
        <p:txBody>
          <a:bodyPr/>
          <a:lstStyle/>
          <a:p>
            <a:r>
              <a:rPr lang="zh-CN" altLang="en-US" sz="3000" dirty="0">
                <a:solidFill>
                  <a:srgbClr val="002060"/>
                </a:solidFill>
                <a:latin typeface="华文楷体" panose="02010600040101010101" pitchFamily="2" charset="-122"/>
                <a:ea typeface="华文楷体" panose="02010600040101010101" pitchFamily="2" charset="-122"/>
              </a:rPr>
              <a:t>复杂计算网格举例</a:t>
            </a:r>
          </a:p>
        </p:txBody>
      </p:sp>
    </p:spTree>
    <p:extLst>
      <p:ext uri="{BB962C8B-B14F-4D97-AF65-F5344CB8AC3E}">
        <p14:creationId xmlns:p14="http://schemas.microsoft.com/office/powerpoint/2010/main" val="4168395798"/>
      </p:ext>
    </p:extLst>
  </p:cSld>
  <p:clrMapOvr>
    <a:masterClrMapping/>
  </p:clrMapOvr>
  <p:transition advTm="52734"/>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fld id="{A7E578C1-1034-44B2-951D-B72578BBF87E}" type="slidenum">
              <a:rPr lang="en-US" altLang="zh-CN">
                <a:latin typeface="Times New Roman" panose="02020603050405020304" pitchFamily="18" charset="0"/>
              </a:rPr>
              <a:pPr/>
              <a:t>47</a:t>
            </a:fld>
            <a:endParaRPr lang="en-US" altLang="zh-CN">
              <a:latin typeface="Times New Roman" panose="02020603050405020304" pitchFamily="18" charset="0"/>
            </a:endParaRPr>
          </a:p>
        </p:txBody>
      </p:sp>
      <p:sp>
        <p:nvSpPr>
          <p:cNvPr id="38915" name="Rectangle 2"/>
          <p:cNvSpPr>
            <a:spLocks noRot="1" noChangeArrowheads="1"/>
          </p:cNvSpPr>
          <p:nvPr/>
        </p:nvSpPr>
        <p:spPr bwMode="auto">
          <a:xfrm>
            <a:off x="323850" y="1905000"/>
            <a:ext cx="29527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30000"/>
              </a:spcBef>
              <a:buClr>
                <a:srgbClr val="993366"/>
              </a:buClr>
              <a:buFont typeface="Wingdings" panose="05000000000000000000" pitchFamily="2" charset="2"/>
              <a:buChar char="Ü"/>
            </a:pPr>
            <a:r>
              <a:rPr lang="zh-CN" altLang="en-US" b="1">
                <a:solidFill>
                  <a:srgbClr val="002060"/>
                </a:solidFill>
                <a:latin typeface="宋体" panose="02010600030101010101" pitchFamily="2" charset="-122"/>
              </a:rPr>
              <a:t>高升力体：</a:t>
            </a:r>
          </a:p>
          <a:p>
            <a:pPr algn="just">
              <a:lnSpc>
                <a:spcPct val="120000"/>
              </a:lnSpc>
              <a:spcBef>
                <a:spcPct val="30000"/>
              </a:spcBef>
              <a:buClr>
                <a:srgbClr val="993366"/>
              </a:buClr>
              <a:buFont typeface="Wingdings" panose="05000000000000000000" pitchFamily="2" charset="2"/>
              <a:buChar char="Ü"/>
            </a:pPr>
            <a:endParaRPr lang="en-US" altLang="zh-CN" b="1">
              <a:solidFill>
                <a:srgbClr val="000000"/>
              </a:solidFill>
              <a:latin typeface="宋体" panose="02010600030101010101" pitchFamily="2" charset="-122"/>
            </a:endParaRPr>
          </a:p>
        </p:txBody>
      </p:sp>
      <p:sp>
        <p:nvSpPr>
          <p:cNvPr id="11" name="内容占位符 2"/>
          <p:cNvSpPr txBox="1">
            <a:spLocks/>
          </p:cNvSpPr>
          <p:nvPr/>
        </p:nvSpPr>
        <p:spPr bwMode="auto">
          <a:xfrm>
            <a:off x="457200" y="2362200"/>
            <a:ext cx="8458200" cy="357188"/>
          </a:xfrm>
          <a:prstGeom prst="rect">
            <a:avLst/>
          </a:prstGeom>
          <a:noFill/>
          <a:ln w="9525">
            <a:noFill/>
            <a:miter lim="800000"/>
            <a:headEnd/>
            <a:tailEnd/>
          </a:ln>
          <a:effec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lnSpc>
                <a:spcPct val="85000"/>
              </a:lnSpc>
              <a:spcBef>
                <a:spcPct val="30000"/>
              </a:spcBef>
              <a:buClr>
                <a:srgbClr val="7030A0"/>
              </a:buClr>
              <a:buFont typeface="Wingdings" panose="05000000000000000000" pitchFamily="2" charset="2"/>
              <a:buChar char="n"/>
            </a:pPr>
            <a:r>
              <a:rPr lang="zh-CN" altLang="en-US" sz="1600" b="1">
                <a:solidFill>
                  <a:srgbClr val="002060"/>
                </a:solidFill>
              </a:rPr>
              <a:t>计算工况</a:t>
            </a:r>
            <a:r>
              <a:rPr lang="en-US" altLang="zh-CN" sz="1600" b="1">
                <a:solidFill>
                  <a:srgbClr val="002060"/>
                </a:solidFill>
              </a:rPr>
              <a:t>: Ma=0.2; Re=4.3M, based on mean aerodynamic chord (MAC); T_ref=520R</a:t>
            </a:r>
          </a:p>
          <a:p>
            <a:pPr algn="l" eaLnBrk="1" hangingPunct="1">
              <a:lnSpc>
                <a:spcPct val="85000"/>
              </a:lnSpc>
              <a:spcBef>
                <a:spcPct val="30000"/>
              </a:spcBef>
              <a:buClr>
                <a:srgbClr val="7030A0"/>
              </a:buClr>
              <a:buFont typeface="Wingdings" panose="05000000000000000000" pitchFamily="2" charset="2"/>
              <a:buChar char="n"/>
            </a:pPr>
            <a:endParaRPr lang="zh-CN" altLang="en-US" sz="1600" b="1">
              <a:solidFill>
                <a:srgbClr val="002060"/>
              </a:solidFill>
            </a:endParaRPr>
          </a:p>
        </p:txBody>
      </p:sp>
      <p:graphicFrame>
        <p:nvGraphicFramePr>
          <p:cNvPr id="14" name="表格 13"/>
          <p:cNvGraphicFramePr>
            <a:graphicFrameLocks noGrp="1"/>
          </p:cNvGraphicFramePr>
          <p:nvPr/>
        </p:nvGraphicFramePr>
        <p:xfrm>
          <a:off x="1066800" y="3505200"/>
          <a:ext cx="6096000" cy="1857375"/>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1475">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Grid</a:t>
                      </a:r>
                      <a:endParaRPr kumimoji="0" lang="zh-CN" altLang="en-US" sz="1800" b="0" i="0" u="none" strike="noStrike" cap="none" normalizeH="0" baseline="0">
                        <a:ln>
                          <a:noFill/>
                        </a:ln>
                        <a:solidFill>
                          <a:schemeClr val="bg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solidFill>
                      <a:schemeClr val="accent2"/>
                    </a:solid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Nodes</a:t>
                      </a:r>
                      <a:endParaRPr kumimoji="0" lang="zh-CN" altLang="en-US" sz="1800" b="0" i="0" u="none" strike="noStrike" cap="none" normalizeH="0" baseline="0">
                        <a:ln>
                          <a:noFill/>
                        </a:ln>
                        <a:solidFill>
                          <a:schemeClr val="bg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solidFill>
                      <a:schemeClr val="accent2"/>
                    </a:solid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Elements</a:t>
                      </a:r>
                      <a:endParaRPr kumimoji="0" lang="zh-CN" altLang="en-US" sz="1800" b="0" i="0" u="none" strike="noStrike" cap="none" normalizeH="0" baseline="0">
                        <a:ln>
                          <a:noFill/>
                        </a:ln>
                        <a:solidFill>
                          <a:schemeClr val="bg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475">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Extra-Coarse</a:t>
                      </a:r>
                      <a:endParaRPr kumimoji="0" lang="zh-CN" altLang="en-US" sz="1800" b="0" i="0" u="none" strike="noStrike" cap="none" normalizeH="0" baseline="0">
                        <a:ln>
                          <a:noFill/>
                        </a:ln>
                        <a:solidFill>
                          <a:srgbClr val="7030A0"/>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solidFill>
                      <a:srgbClr val="EEE7A0"/>
                    </a:solid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6,068,737</a:t>
                      </a:r>
                      <a:endParaRPr kumimoji="0" lang="zh-CN" altLang="en-US" sz="1800" b="0" i="0" u="none" strike="noStrike" cap="none" normalizeH="0" baseline="0">
                        <a:ln>
                          <a:noFill/>
                        </a:ln>
                        <a:solidFill>
                          <a:srgbClr val="7030A0"/>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solidFill>
                      <a:srgbClr val="EEE7A0"/>
                    </a:solid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5,957,632</a:t>
                      </a:r>
                      <a:endParaRPr kumimoji="0" lang="zh-CN" altLang="en-US" sz="1800" b="0" i="0" u="none" strike="noStrike" cap="none" normalizeH="0" baseline="0">
                        <a:ln>
                          <a:noFill/>
                        </a:ln>
                        <a:solidFill>
                          <a:srgbClr val="7030A0"/>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solidFill>
                      <a:srgbClr val="EEE7A0"/>
                    </a:solidFill>
                  </a:tcPr>
                </a:tc>
                <a:extLst>
                  <a:ext uri="{0D108BD9-81ED-4DB2-BD59-A6C34878D82A}">
                    <a16:rowId xmlns:a16="http://schemas.microsoft.com/office/drawing/2014/main" val="10001"/>
                  </a:ext>
                </a:extLst>
              </a:tr>
              <a:tr h="371475">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Cosrse</a:t>
                      </a: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no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20,356,741</a:t>
                      </a: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no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20,107,008</a:t>
                      </a: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Medium</a:t>
                      </a: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no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48,104,801</a:t>
                      </a: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no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47,661,056</a:t>
                      </a: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Fine</a:t>
                      </a: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no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161,853,985</a:t>
                      </a: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noFill/>
                  </a:tcPr>
                </a:tc>
                <a:tc>
                  <a:txBody>
                    <a:bodyPr/>
                    <a:lstStyle>
                      <a:lvl1pPr>
                        <a:lnSpc>
                          <a:spcPct val="85000"/>
                        </a:lnSpc>
                        <a:spcBef>
                          <a:spcPct val="30000"/>
                        </a:spcBef>
                        <a:defRPr sz="2600">
                          <a:solidFill>
                            <a:schemeClr val="tx1"/>
                          </a:solidFill>
                          <a:latin typeface="Times New Roman" panose="02020603050405020304" pitchFamily="18" charset="0"/>
                        </a:defRPr>
                      </a:lvl1pPr>
                      <a:lvl2pPr marL="742950" indent="-285750">
                        <a:lnSpc>
                          <a:spcPct val="85000"/>
                        </a:lnSpc>
                        <a:spcBef>
                          <a:spcPct val="30000"/>
                        </a:spcBef>
                        <a:defRPr sz="2200">
                          <a:solidFill>
                            <a:schemeClr val="tx1"/>
                          </a:solidFill>
                          <a:latin typeface="Times New Roman" panose="02020603050405020304" pitchFamily="18" charset="0"/>
                        </a:defRPr>
                      </a:lvl2pPr>
                      <a:lvl3pPr marL="1143000" indent="-228600">
                        <a:lnSpc>
                          <a:spcPct val="85000"/>
                        </a:lnSpc>
                        <a:spcBef>
                          <a:spcPct val="30000"/>
                        </a:spcBef>
                        <a:defRPr sz="2000">
                          <a:solidFill>
                            <a:schemeClr val="tx1"/>
                          </a:solidFill>
                          <a:latin typeface="Times New Roman" panose="02020603050405020304" pitchFamily="18" charset="0"/>
                        </a:defRPr>
                      </a:lvl3pPr>
                      <a:lvl4pPr marL="1600200" indent="-228600">
                        <a:lnSpc>
                          <a:spcPct val="85000"/>
                        </a:lnSpc>
                        <a:spcBef>
                          <a:spcPct val="30000"/>
                        </a:spcBef>
                        <a:defRPr sz="1600">
                          <a:solidFill>
                            <a:schemeClr val="tx1"/>
                          </a:solidFill>
                          <a:latin typeface="Times New Roman" panose="02020603050405020304" pitchFamily="18" charset="0"/>
                        </a:defRPr>
                      </a:lvl4pPr>
                      <a:lvl5pPr marL="2057400" indent="-228600">
                        <a:lnSpc>
                          <a:spcPct val="85000"/>
                        </a:lnSpc>
                        <a:spcBef>
                          <a:spcPct val="30000"/>
                        </a:spcBef>
                        <a:defRPr sz="1400">
                          <a:solidFill>
                            <a:schemeClr val="tx1"/>
                          </a:solidFill>
                          <a:latin typeface="Times New Roman" panose="02020603050405020304" pitchFamily="18" charset="0"/>
                        </a:defRPr>
                      </a:lvl5pPr>
                      <a:lvl6pPr marL="2514600" indent="-228600" fontAlgn="base">
                        <a:lnSpc>
                          <a:spcPct val="85000"/>
                        </a:lnSpc>
                        <a:spcBef>
                          <a:spcPct val="30000"/>
                        </a:spcBef>
                        <a:spcAft>
                          <a:spcPct val="0"/>
                        </a:spcAft>
                        <a:defRPr sz="1400">
                          <a:solidFill>
                            <a:schemeClr val="tx1"/>
                          </a:solidFill>
                          <a:latin typeface="Times New Roman" panose="02020603050405020304" pitchFamily="18" charset="0"/>
                        </a:defRPr>
                      </a:lvl6pPr>
                      <a:lvl7pPr marL="2971800" indent="-228600" fontAlgn="base">
                        <a:lnSpc>
                          <a:spcPct val="85000"/>
                        </a:lnSpc>
                        <a:spcBef>
                          <a:spcPct val="30000"/>
                        </a:spcBef>
                        <a:spcAft>
                          <a:spcPct val="0"/>
                        </a:spcAft>
                        <a:defRPr sz="1400">
                          <a:solidFill>
                            <a:schemeClr val="tx1"/>
                          </a:solidFill>
                          <a:latin typeface="Times New Roman" panose="02020603050405020304" pitchFamily="18" charset="0"/>
                        </a:defRPr>
                      </a:lvl7pPr>
                      <a:lvl8pPr marL="3429000" indent="-228600" fontAlgn="base">
                        <a:lnSpc>
                          <a:spcPct val="85000"/>
                        </a:lnSpc>
                        <a:spcBef>
                          <a:spcPct val="30000"/>
                        </a:spcBef>
                        <a:spcAft>
                          <a:spcPct val="0"/>
                        </a:spcAft>
                        <a:defRPr sz="1400">
                          <a:solidFill>
                            <a:schemeClr val="tx1"/>
                          </a:solidFill>
                          <a:latin typeface="Times New Roman" panose="02020603050405020304" pitchFamily="18" charset="0"/>
                        </a:defRPr>
                      </a:lvl8pPr>
                      <a:lvl9pPr marL="3886200" indent="-228600" fontAlgn="base">
                        <a:lnSpc>
                          <a:spcPct val="85000"/>
                        </a:lnSpc>
                        <a:spcBef>
                          <a:spcPct val="30000"/>
                        </a:spcBef>
                        <a:spcAft>
                          <a:spcPct val="0"/>
                        </a:spcAft>
                        <a:defRPr sz="1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160,856,064</a:t>
                      </a: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9050" cap="flat" cmpd="sng" algn="ctr">
                      <a:solidFill>
                        <a:srgbClr val="8A2D5C"/>
                      </a:solidFill>
                      <a:prstDash val="solid"/>
                      <a:round/>
                      <a:headEnd type="none" w="med" len="med"/>
                      <a:tailEnd type="none" w="med" len="med"/>
                    </a:lnL>
                    <a:lnR w="19050" cap="flat" cmpd="sng" algn="ctr">
                      <a:solidFill>
                        <a:srgbClr val="8A2D5C"/>
                      </a:solidFill>
                      <a:prstDash val="solid"/>
                      <a:round/>
                      <a:headEnd type="none" w="med" len="med"/>
                      <a:tailEnd type="none" w="med" len="med"/>
                    </a:lnR>
                    <a:lnT w="19050" cap="flat" cmpd="sng" algn="ctr">
                      <a:solidFill>
                        <a:srgbClr val="8A2D5C"/>
                      </a:solidFill>
                      <a:prstDash val="solid"/>
                      <a:round/>
                      <a:headEnd type="none" w="med" len="med"/>
                      <a:tailEnd type="none" w="med" len="med"/>
                    </a:lnT>
                    <a:lnB w="19050" cap="flat" cmpd="sng" algn="ctr">
                      <a:solidFill>
                        <a:srgbClr val="8A2D5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内容占位符 2"/>
          <p:cNvSpPr txBox="1">
            <a:spLocks/>
          </p:cNvSpPr>
          <p:nvPr/>
        </p:nvSpPr>
        <p:spPr bwMode="auto">
          <a:xfrm>
            <a:off x="434975" y="2843213"/>
            <a:ext cx="8080375" cy="357187"/>
          </a:xfrm>
          <a:prstGeom prst="rect">
            <a:avLst/>
          </a:prstGeom>
          <a:noFill/>
          <a:ln w="9525">
            <a:noFill/>
            <a:miter lim="800000"/>
            <a:headEnd/>
            <a:tailEnd/>
          </a:ln>
          <a:effec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lnSpc>
                <a:spcPct val="85000"/>
              </a:lnSpc>
              <a:spcBef>
                <a:spcPct val="30000"/>
              </a:spcBef>
              <a:buClr>
                <a:srgbClr val="7030A0"/>
              </a:buClr>
              <a:buFont typeface="Wingdings" panose="05000000000000000000" pitchFamily="2" charset="2"/>
              <a:buChar char="n"/>
            </a:pPr>
            <a:r>
              <a:rPr lang="zh-CN" altLang="en-US" sz="1600" b="1">
                <a:solidFill>
                  <a:srgbClr val="002060"/>
                </a:solidFill>
              </a:rPr>
              <a:t>网格信息</a:t>
            </a:r>
            <a:r>
              <a:rPr lang="en-US" altLang="zh-CN" sz="1600" b="1">
                <a:solidFill>
                  <a:srgbClr val="002060"/>
                </a:solidFill>
              </a:rPr>
              <a:t>: 1235</a:t>
            </a:r>
            <a:r>
              <a:rPr lang="zh-CN" altLang="en-US" sz="1600" b="1">
                <a:solidFill>
                  <a:srgbClr val="002060"/>
                </a:solidFill>
              </a:rPr>
              <a:t>块，</a:t>
            </a:r>
            <a:r>
              <a:rPr lang="en-US" altLang="zh-CN" sz="1600" b="1">
                <a:solidFill>
                  <a:srgbClr val="002060"/>
                </a:solidFill>
              </a:rPr>
              <a:t>23CPU</a:t>
            </a:r>
            <a:endParaRPr lang="zh-CN" altLang="en-US" sz="1600" b="1">
              <a:solidFill>
                <a:srgbClr val="002060"/>
              </a:solidFill>
            </a:endParaRPr>
          </a:p>
        </p:txBody>
      </p:sp>
      <p:sp>
        <p:nvSpPr>
          <p:cNvPr id="38944" name="标题 1"/>
          <p:cNvSpPr>
            <a:spLocks noGrp="1"/>
          </p:cNvSpPr>
          <p:nvPr>
            <p:ph type="title"/>
          </p:nvPr>
        </p:nvSpPr>
        <p:spPr>
          <a:xfrm>
            <a:off x="609600" y="457200"/>
            <a:ext cx="7924800" cy="692150"/>
          </a:xfrm>
        </p:spPr>
        <p:txBody>
          <a:bodyPr/>
          <a:lstStyle/>
          <a:p>
            <a:r>
              <a:rPr lang="zh-CN" altLang="en-US" sz="3000" dirty="0">
                <a:solidFill>
                  <a:srgbClr val="002060"/>
                </a:solidFill>
                <a:latin typeface="华文楷体" panose="02010600040101010101" pitchFamily="2" charset="-122"/>
                <a:ea typeface="华文楷体" panose="02010600040101010101" pitchFamily="2" charset="-122"/>
              </a:rPr>
              <a:t>复杂计算网格举例</a:t>
            </a:r>
          </a:p>
        </p:txBody>
      </p:sp>
    </p:spTree>
    <p:extLst>
      <p:ext uri="{BB962C8B-B14F-4D97-AF65-F5344CB8AC3E}">
        <p14:creationId xmlns:p14="http://schemas.microsoft.com/office/powerpoint/2010/main" val="4259330981"/>
      </p:ext>
    </p:extLst>
  </p:cSld>
  <p:clrMapOvr>
    <a:masterClrMapping/>
  </p:clrMapOvr>
  <p:transition advTm="52734"/>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fld id="{64CC773A-1813-40D1-B459-92296A104CE8}" type="slidenum">
              <a:rPr lang="en-US" altLang="zh-CN">
                <a:latin typeface="Times New Roman" panose="02020603050405020304" pitchFamily="18" charset="0"/>
              </a:rPr>
              <a:pPr/>
              <a:t>48</a:t>
            </a:fld>
            <a:endParaRPr lang="en-US" altLang="zh-CN">
              <a:latin typeface="Times New Roman" panose="02020603050405020304" pitchFamily="18" charset="0"/>
            </a:endParaRPr>
          </a:p>
        </p:txBody>
      </p:sp>
      <p:sp>
        <p:nvSpPr>
          <p:cNvPr id="39939" name="Rectangle 2"/>
          <p:cNvSpPr>
            <a:spLocks noRot="1" noChangeArrowheads="1"/>
          </p:cNvSpPr>
          <p:nvPr/>
        </p:nvSpPr>
        <p:spPr bwMode="auto">
          <a:xfrm>
            <a:off x="323850" y="1905000"/>
            <a:ext cx="29527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30000"/>
              </a:spcBef>
              <a:buClr>
                <a:srgbClr val="993366"/>
              </a:buClr>
              <a:buFont typeface="Wingdings" panose="05000000000000000000" pitchFamily="2" charset="2"/>
              <a:buChar char="Ü"/>
            </a:pPr>
            <a:r>
              <a:rPr lang="zh-CN" altLang="en-US" b="1">
                <a:solidFill>
                  <a:srgbClr val="002060"/>
                </a:solidFill>
                <a:latin typeface="宋体" panose="02010600030101010101" pitchFamily="2" charset="-122"/>
              </a:rPr>
              <a:t>高升力体：</a:t>
            </a:r>
          </a:p>
          <a:p>
            <a:pPr algn="just">
              <a:lnSpc>
                <a:spcPct val="120000"/>
              </a:lnSpc>
              <a:spcBef>
                <a:spcPct val="30000"/>
              </a:spcBef>
              <a:buClr>
                <a:srgbClr val="993366"/>
              </a:buClr>
              <a:buFont typeface="Wingdings" panose="05000000000000000000" pitchFamily="2" charset="2"/>
              <a:buChar char="Ü"/>
            </a:pPr>
            <a:endParaRPr lang="en-US" altLang="zh-CN" b="1">
              <a:solidFill>
                <a:srgbClr val="000000"/>
              </a:solidFill>
              <a:latin typeface="宋体" panose="02010600030101010101" pitchFamily="2" charset="-122"/>
            </a:endParaRPr>
          </a:p>
        </p:txBody>
      </p:sp>
      <p:sp>
        <p:nvSpPr>
          <p:cNvPr id="11" name="内容占位符 2"/>
          <p:cNvSpPr txBox="1">
            <a:spLocks/>
          </p:cNvSpPr>
          <p:nvPr/>
        </p:nvSpPr>
        <p:spPr bwMode="auto">
          <a:xfrm>
            <a:off x="457200" y="2362200"/>
            <a:ext cx="8458200" cy="357188"/>
          </a:xfrm>
          <a:prstGeom prst="rect">
            <a:avLst/>
          </a:prstGeom>
          <a:noFill/>
          <a:ln w="9525">
            <a:noFill/>
            <a:miter lim="800000"/>
            <a:headEnd/>
            <a:tailEnd/>
          </a:ln>
          <a:effec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lnSpc>
                <a:spcPct val="85000"/>
              </a:lnSpc>
              <a:spcBef>
                <a:spcPct val="30000"/>
              </a:spcBef>
              <a:buClr>
                <a:srgbClr val="7030A0"/>
              </a:buClr>
              <a:buFont typeface="Wingdings" panose="05000000000000000000" pitchFamily="2" charset="2"/>
              <a:buChar char="n"/>
            </a:pPr>
            <a:r>
              <a:rPr lang="zh-CN" altLang="en-US" sz="1600" b="1">
                <a:solidFill>
                  <a:srgbClr val="002060"/>
                </a:solidFill>
              </a:rPr>
              <a:t>计算工况</a:t>
            </a:r>
            <a:r>
              <a:rPr lang="en-US" altLang="zh-CN" sz="1600" b="1">
                <a:solidFill>
                  <a:srgbClr val="002060"/>
                </a:solidFill>
              </a:rPr>
              <a:t>: Ma=0.2; Re=4.3M, based on mean aerodynamic chord (MAC); T_ref=520R</a:t>
            </a:r>
          </a:p>
          <a:p>
            <a:pPr algn="l" eaLnBrk="1" hangingPunct="1">
              <a:lnSpc>
                <a:spcPct val="85000"/>
              </a:lnSpc>
              <a:spcBef>
                <a:spcPct val="30000"/>
              </a:spcBef>
              <a:buClr>
                <a:srgbClr val="7030A0"/>
              </a:buClr>
              <a:buFont typeface="Wingdings" panose="05000000000000000000" pitchFamily="2" charset="2"/>
              <a:buChar char="n"/>
            </a:pPr>
            <a:endParaRPr lang="zh-CN" altLang="en-US" sz="1600" b="1">
              <a:solidFill>
                <a:srgbClr val="002060"/>
              </a:solidFill>
            </a:endParaRPr>
          </a:p>
        </p:txBody>
      </p:sp>
      <p:pic>
        <p:nvPicPr>
          <p:cNvPr id="399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38" y="2846388"/>
            <a:ext cx="3743325" cy="33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75" y="2846388"/>
            <a:ext cx="3743325" cy="33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bwMode="auto">
          <a:xfrm>
            <a:off x="434975" y="2843213"/>
            <a:ext cx="8080375" cy="357187"/>
          </a:xfrm>
          <a:prstGeom prst="rect">
            <a:avLst/>
          </a:prstGeom>
          <a:noFill/>
          <a:ln w="9525">
            <a:noFill/>
            <a:miter lim="800000"/>
            <a:headEnd/>
            <a:tailEnd/>
          </a:ln>
          <a:effec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lnSpc>
                <a:spcPct val="85000"/>
              </a:lnSpc>
              <a:spcBef>
                <a:spcPct val="30000"/>
              </a:spcBef>
              <a:buClr>
                <a:srgbClr val="7030A0"/>
              </a:buClr>
              <a:buFont typeface="Wingdings" panose="05000000000000000000" pitchFamily="2" charset="2"/>
              <a:buChar char="n"/>
            </a:pPr>
            <a:r>
              <a:rPr lang="zh-CN" altLang="en-US" sz="1600" b="1">
                <a:solidFill>
                  <a:srgbClr val="002060"/>
                </a:solidFill>
              </a:rPr>
              <a:t>网格信息</a:t>
            </a:r>
            <a:r>
              <a:rPr lang="en-US" altLang="zh-CN" sz="1600" b="1">
                <a:solidFill>
                  <a:srgbClr val="002060"/>
                </a:solidFill>
              </a:rPr>
              <a:t>: 1235</a:t>
            </a:r>
            <a:r>
              <a:rPr lang="zh-CN" altLang="en-US" sz="1600" b="1">
                <a:solidFill>
                  <a:srgbClr val="002060"/>
                </a:solidFill>
              </a:rPr>
              <a:t>块，</a:t>
            </a:r>
            <a:r>
              <a:rPr lang="en-US" altLang="zh-CN" sz="1600" b="1">
                <a:solidFill>
                  <a:srgbClr val="002060"/>
                </a:solidFill>
              </a:rPr>
              <a:t>23CPU</a:t>
            </a:r>
            <a:endParaRPr lang="zh-CN" altLang="en-US" sz="1600" b="1">
              <a:solidFill>
                <a:srgbClr val="002060"/>
              </a:solidFill>
            </a:endParaRPr>
          </a:p>
        </p:txBody>
      </p:sp>
      <p:sp>
        <p:nvSpPr>
          <p:cNvPr id="39944" name="标题 1"/>
          <p:cNvSpPr>
            <a:spLocks noGrp="1"/>
          </p:cNvSpPr>
          <p:nvPr>
            <p:ph type="title"/>
          </p:nvPr>
        </p:nvSpPr>
        <p:spPr>
          <a:xfrm>
            <a:off x="609600" y="457200"/>
            <a:ext cx="7924800" cy="692150"/>
          </a:xfrm>
        </p:spPr>
        <p:txBody>
          <a:bodyPr/>
          <a:lstStyle/>
          <a:p>
            <a:r>
              <a:rPr lang="zh-CN" altLang="en-US" sz="3000" dirty="0">
                <a:solidFill>
                  <a:srgbClr val="002060"/>
                </a:solidFill>
                <a:latin typeface="华文楷体" panose="02010600040101010101" pitchFamily="2" charset="-122"/>
                <a:ea typeface="华文楷体" panose="02010600040101010101" pitchFamily="2" charset="-122"/>
              </a:rPr>
              <a:t>复杂计算网格举例</a:t>
            </a:r>
          </a:p>
        </p:txBody>
      </p:sp>
    </p:spTree>
    <p:extLst>
      <p:ext uri="{BB962C8B-B14F-4D97-AF65-F5344CB8AC3E}">
        <p14:creationId xmlns:p14="http://schemas.microsoft.com/office/powerpoint/2010/main" val="3994104059"/>
      </p:ext>
    </p:extLst>
  </p:cSld>
  <p:clrMapOvr>
    <a:masterClrMapping/>
  </p:clrMapOvr>
  <p:transition advTm="52734"/>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fld id="{373F9B6F-74BF-45ED-A928-3B6F9A67C523}" type="slidenum">
              <a:rPr lang="en-US" altLang="zh-CN">
                <a:latin typeface="Times New Roman" panose="02020603050405020304" pitchFamily="18" charset="0"/>
              </a:rPr>
              <a:pPr/>
              <a:t>49</a:t>
            </a:fld>
            <a:endParaRPr lang="en-US" altLang="zh-CN">
              <a:latin typeface="Times New Roman" panose="02020603050405020304" pitchFamily="18" charset="0"/>
            </a:endParaRPr>
          </a:p>
        </p:txBody>
      </p:sp>
      <p:sp>
        <p:nvSpPr>
          <p:cNvPr id="40963" name="Rectangle 2"/>
          <p:cNvSpPr>
            <a:spLocks noRot="1" noChangeArrowheads="1"/>
          </p:cNvSpPr>
          <p:nvPr/>
        </p:nvSpPr>
        <p:spPr bwMode="auto">
          <a:xfrm>
            <a:off x="323850" y="1905000"/>
            <a:ext cx="29527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30000"/>
              </a:spcBef>
              <a:buClr>
                <a:srgbClr val="993366"/>
              </a:buClr>
              <a:buFont typeface="Wingdings" panose="05000000000000000000" pitchFamily="2" charset="2"/>
              <a:buChar char="Ü"/>
            </a:pPr>
            <a:r>
              <a:rPr lang="zh-CN" altLang="en-US" b="1">
                <a:solidFill>
                  <a:srgbClr val="002060"/>
                </a:solidFill>
                <a:latin typeface="宋体" panose="02010600030101010101" pitchFamily="2" charset="-122"/>
              </a:rPr>
              <a:t>高升力体：</a:t>
            </a:r>
          </a:p>
          <a:p>
            <a:pPr algn="just">
              <a:lnSpc>
                <a:spcPct val="120000"/>
              </a:lnSpc>
              <a:spcBef>
                <a:spcPct val="30000"/>
              </a:spcBef>
              <a:buClr>
                <a:srgbClr val="993366"/>
              </a:buClr>
              <a:buFont typeface="Wingdings" panose="05000000000000000000" pitchFamily="2" charset="2"/>
              <a:buChar char="Ü"/>
            </a:pPr>
            <a:endParaRPr lang="en-US" altLang="zh-CN" b="1">
              <a:solidFill>
                <a:srgbClr val="000000"/>
              </a:solidFill>
              <a:latin typeface="宋体" panose="02010600030101010101" pitchFamily="2" charset="-122"/>
            </a:endParaRP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2287588"/>
            <a:ext cx="467995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446338"/>
            <a:ext cx="4319588"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bwMode="auto">
          <a:xfrm>
            <a:off x="434975" y="2286000"/>
            <a:ext cx="8080375" cy="357188"/>
          </a:xfrm>
          <a:prstGeom prst="rect">
            <a:avLst/>
          </a:prstGeom>
          <a:noFill/>
          <a:ln w="9525">
            <a:noFill/>
            <a:miter lim="800000"/>
            <a:headEnd/>
            <a:tailEnd/>
          </a:ln>
          <a:effec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lnSpc>
                <a:spcPct val="85000"/>
              </a:lnSpc>
              <a:spcBef>
                <a:spcPct val="30000"/>
              </a:spcBef>
              <a:buClr>
                <a:srgbClr val="7030A0"/>
              </a:buClr>
              <a:buFont typeface="Wingdings" panose="05000000000000000000" pitchFamily="2" charset="2"/>
              <a:buChar char="n"/>
            </a:pPr>
            <a:r>
              <a:rPr lang="zh-CN" altLang="en-US" sz="1600" b="1">
                <a:solidFill>
                  <a:srgbClr val="002060"/>
                </a:solidFill>
              </a:rPr>
              <a:t>收敛曲线以及升力系数与攻角的关系</a:t>
            </a:r>
          </a:p>
        </p:txBody>
      </p:sp>
      <p:sp>
        <p:nvSpPr>
          <p:cNvPr id="40967" name="标题 1"/>
          <p:cNvSpPr>
            <a:spLocks noGrp="1"/>
          </p:cNvSpPr>
          <p:nvPr>
            <p:ph type="title"/>
          </p:nvPr>
        </p:nvSpPr>
        <p:spPr>
          <a:xfrm>
            <a:off x="609600" y="457200"/>
            <a:ext cx="7924800" cy="692150"/>
          </a:xfrm>
        </p:spPr>
        <p:txBody>
          <a:bodyPr/>
          <a:lstStyle/>
          <a:p>
            <a:r>
              <a:rPr lang="zh-CN" altLang="en-US" sz="3000" dirty="0">
                <a:solidFill>
                  <a:srgbClr val="002060"/>
                </a:solidFill>
                <a:latin typeface="华文楷体" panose="02010600040101010101" pitchFamily="2" charset="-122"/>
                <a:ea typeface="华文楷体" panose="02010600040101010101" pitchFamily="2" charset="-122"/>
              </a:rPr>
              <a:t>复杂计算网格举例</a:t>
            </a:r>
          </a:p>
        </p:txBody>
      </p:sp>
    </p:spTree>
    <p:extLst>
      <p:ext uri="{BB962C8B-B14F-4D97-AF65-F5344CB8AC3E}">
        <p14:creationId xmlns:p14="http://schemas.microsoft.com/office/powerpoint/2010/main" val="1475505750"/>
      </p:ext>
    </p:extLst>
  </p:cSld>
  <p:clrMapOvr>
    <a:masterClrMapping/>
  </p:clrMapOvr>
  <p:transition advTm="52734"/>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sz="half" idx="1"/>
          </p:nvPr>
        </p:nvSpPr>
        <p:spPr>
          <a:xfrm>
            <a:off x="0" y="1196975"/>
            <a:ext cx="6156325" cy="5327650"/>
          </a:xfrm>
        </p:spPr>
        <p:txBody>
          <a:bodyPr/>
          <a:lstStyle/>
          <a:p>
            <a:pPr algn="just" eaLnBrk="1" hangingPunct="1">
              <a:buFontTx/>
              <a:buNone/>
            </a:pPr>
            <a:r>
              <a:rPr lang="en-US" altLang="zh-CN" sz="2800" b="1" i="1"/>
              <a:t>1</a:t>
            </a:r>
            <a:r>
              <a:rPr lang="zh-CN" altLang="en-US" sz="2800" b="1" i="1"/>
              <a:t>）</a:t>
            </a:r>
            <a:r>
              <a:rPr lang="en-US" altLang="zh-CN" sz="2800" b="1" i="1"/>
              <a:t>Jacobi</a:t>
            </a:r>
            <a:r>
              <a:rPr lang="zh-CN" altLang="en-US" sz="2800" b="1" i="1"/>
              <a:t>迭代</a:t>
            </a:r>
          </a:p>
          <a:p>
            <a:pPr algn="just" eaLnBrk="1" hangingPunct="1">
              <a:buFontTx/>
              <a:buNone/>
            </a:pPr>
            <a:endParaRPr lang="zh-CN" altLang="en-US" sz="2800" b="1" i="1"/>
          </a:p>
          <a:p>
            <a:pPr algn="just" eaLnBrk="1" hangingPunct="1">
              <a:buFontTx/>
              <a:buNone/>
            </a:pPr>
            <a:endParaRPr lang="zh-CN" altLang="en-US" sz="2800" b="1" i="1"/>
          </a:p>
          <a:p>
            <a:pPr algn="just" eaLnBrk="1" hangingPunct="1">
              <a:buFontTx/>
              <a:buNone/>
            </a:pPr>
            <a:r>
              <a:rPr lang="en-US" altLang="zh-CN" sz="2800" b="1" i="1"/>
              <a:t>2</a:t>
            </a:r>
            <a:r>
              <a:rPr lang="zh-CN" altLang="en-US" sz="2800" b="1" i="1"/>
              <a:t>）</a:t>
            </a:r>
            <a:r>
              <a:rPr lang="en-US" altLang="zh-CN" sz="2800" b="1" i="1"/>
              <a:t>Gauss</a:t>
            </a:r>
            <a:r>
              <a:rPr lang="zh-CN" altLang="en-US" sz="2800" b="1" i="1"/>
              <a:t>－</a:t>
            </a:r>
            <a:r>
              <a:rPr lang="en-US" altLang="zh-CN" sz="2800" b="1" i="1"/>
              <a:t>Seidel</a:t>
            </a:r>
            <a:r>
              <a:rPr lang="zh-CN" altLang="en-US" sz="2800" b="1" i="1"/>
              <a:t>迭代</a:t>
            </a:r>
          </a:p>
          <a:p>
            <a:pPr algn="just" eaLnBrk="1" hangingPunct="1">
              <a:buFontTx/>
              <a:buNone/>
            </a:pPr>
            <a:endParaRPr lang="zh-CN" altLang="en-US" sz="2800" b="1" i="1"/>
          </a:p>
          <a:p>
            <a:pPr algn="just" eaLnBrk="1" hangingPunct="1">
              <a:buFontTx/>
              <a:buNone/>
            </a:pPr>
            <a:endParaRPr lang="zh-CN" altLang="en-US" sz="2800" b="1" i="1"/>
          </a:p>
          <a:p>
            <a:pPr algn="just" eaLnBrk="1" hangingPunct="1">
              <a:buFontTx/>
              <a:buNone/>
            </a:pPr>
            <a:r>
              <a:rPr lang="en-US" altLang="zh-CN" sz="2800" b="1" i="1"/>
              <a:t>3</a:t>
            </a:r>
            <a:r>
              <a:rPr lang="zh-CN" altLang="en-US" sz="2800" b="1" i="1"/>
              <a:t>）线迭代</a:t>
            </a:r>
          </a:p>
          <a:p>
            <a:pPr algn="just" eaLnBrk="1" hangingPunct="1">
              <a:buFontTx/>
              <a:buNone/>
            </a:pPr>
            <a:r>
              <a:rPr lang="zh-CN" altLang="en-US" sz="2800"/>
              <a:t>沿</a:t>
            </a:r>
            <a:r>
              <a:rPr lang="en-US" altLang="zh-CN" sz="2800"/>
              <a:t>i</a:t>
            </a:r>
            <a:r>
              <a:rPr lang="zh-CN" altLang="en-US" sz="2800"/>
              <a:t>方向 </a:t>
            </a:r>
          </a:p>
          <a:p>
            <a:pPr algn="just" eaLnBrk="1" hangingPunct="1">
              <a:buFontTx/>
              <a:buNone/>
            </a:pPr>
            <a:endParaRPr lang="zh-CN" altLang="en-US" sz="2800"/>
          </a:p>
          <a:p>
            <a:pPr algn="just" eaLnBrk="1" hangingPunct="1">
              <a:buFontTx/>
              <a:buNone/>
            </a:pPr>
            <a:r>
              <a:rPr lang="zh-CN" altLang="en-US" sz="2800"/>
              <a:t>沿</a:t>
            </a:r>
            <a:r>
              <a:rPr lang="en-US" altLang="zh-CN" sz="2800"/>
              <a:t>j</a:t>
            </a:r>
            <a:r>
              <a:rPr lang="zh-CN" altLang="en-US" sz="2800"/>
              <a:t>方向 </a:t>
            </a:r>
            <a:endParaRPr lang="zh-CN" altLang="en-US" sz="2800" b="1" i="1"/>
          </a:p>
          <a:p>
            <a:pPr algn="just" eaLnBrk="1" hangingPunct="1">
              <a:buFontTx/>
              <a:buNone/>
            </a:pPr>
            <a:endParaRPr lang="en-US" altLang="zh-CN" sz="2800" b="1" i="1"/>
          </a:p>
        </p:txBody>
      </p:sp>
      <p:graphicFrame>
        <p:nvGraphicFramePr>
          <p:cNvPr id="16387" name="Object 4"/>
          <p:cNvGraphicFramePr>
            <a:graphicFrameLocks noGrp="1" noChangeAspect="1"/>
          </p:cNvGraphicFramePr>
          <p:nvPr>
            <p:ph sz="half" idx="2"/>
            <p:extLst>
              <p:ext uri="{D42A27DB-BD31-4B8C-83A1-F6EECF244321}">
                <p14:modId xmlns:p14="http://schemas.microsoft.com/office/powerpoint/2010/main" val="3759881397"/>
              </p:ext>
            </p:extLst>
          </p:nvPr>
        </p:nvGraphicFramePr>
        <p:xfrm>
          <a:off x="1430338" y="260350"/>
          <a:ext cx="6076950" cy="876300"/>
        </p:xfrm>
        <a:graphic>
          <a:graphicData uri="http://schemas.openxmlformats.org/presentationml/2006/ole">
            <mc:AlternateContent xmlns:mc="http://schemas.openxmlformats.org/markup-compatibility/2006">
              <mc:Choice xmlns:v="urn:schemas-microsoft-com:vml" Requires="v">
                <p:oleObj spid="_x0000_s238694" name="Equation" r:id="rId3" imgW="2730240" imgH="393480" progId="Equation.DSMT4">
                  <p:embed/>
                </p:oleObj>
              </mc:Choice>
              <mc:Fallback>
                <p:oleObj name="Equation" r:id="rId3" imgW="2730240" imgH="393480" progId="Equation.DSMT4">
                  <p:embed/>
                  <p:pic>
                    <p:nvPicPr>
                      <p:cNvPr id="0" name=""/>
                      <p:cNvPicPr>
                        <a:picLocks noChangeAspect="1" noChangeArrowheads="1"/>
                      </p:cNvPicPr>
                      <p:nvPr/>
                    </p:nvPicPr>
                    <p:blipFill>
                      <a:blip r:embed="rId4"/>
                      <a:srcRect/>
                      <a:stretch>
                        <a:fillRect/>
                      </a:stretch>
                    </p:blipFill>
                    <p:spPr bwMode="auto">
                      <a:xfrm>
                        <a:off x="1430338" y="260350"/>
                        <a:ext cx="6076950" cy="8763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 name="Rectangle 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89" name="Object 7"/>
          <p:cNvGraphicFramePr>
            <a:graphicFrameLocks noChangeAspect="1"/>
          </p:cNvGraphicFramePr>
          <p:nvPr/>
        </p:nvGraphicFramePr>
        <p:xfrm>
          <a:off x="395288" y="1628775"/>
          <a:ext cx="8208962" cy="1125538"/>
        </p:xfrm>
        <a:graphic>
          <a:graphicData uri="http://schemas.openxmlformats.org/presentationml/2006/ole">
            <mc:AlternateContent xmlns:mc="http://schemas.openxmlformats.org/markup-compatibility/2006">
              <mc:Choice xmlns:v="urn:schemas-microsoft-com:vml" Requires="v">
                <p:oleObj spid="_x0000_s238695" name="Equation" r:id="rId5" imgW="2844800" imgH="393700" progId="Equation.DSMT4">
                  <p:embed/>
                </p:oleObj>
              </mc:Choice>
              <mc:Fallback>
                <p:oleObj name="Equation" r:id="rId5" imgW="28448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628775"/>
                        <a:ext cx="8208962"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0" name="Rectangle 10"/>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91" name="Object 9"/>
          <p:cNvGraphicFramePr>
            <a:graphicFrameLocks noChangeAspect="1"/>
          </p:cNvGraphicFramePr>
          <p:nvPr/>
        </p:nvGraphicFramePr>
        <p:xfrm>
          <a:off x="468313" y="3213100"/>
          <a:ext cx="6481762" cy="871538"/>
        </p:xfrm>
        <a:graphic>
          <a:graphicData uri="http://schemas.openxmlformats.org/presentationml/2006/ole">
            <mc:AlternateContent xmlns:mc="http://schemas.openxmlformats.org/markup-compatibility/2006">
              <mc:Choice xmlns:v="urn:schemas-microsoft-com:vml" Requires="v">
                <p:oleObj spid="_x0000_s238696" name="Equation" r:id="rId7" imgW="2908300" imgH="393700" progId="Equation.DSMT4">
                  <p:embed/>
                </p:oleObj>
              </mc:Choice>
              <mc:Fallback>
                <p:oleObj name="Equation" r:id="rId7" imgW="29083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213100"/>
                        <a:ext cx="6481762"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2" name="Rectangle 12"/>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93" name="Object 11"/>
          <p:cNvGraphicFramePr>
            <a:graphicFrameLocks noChangeAspect="1"/>
          </p:cNvGraphicFramePr>
          <p:nvPr/>
        </p:nvGraphicFramePr>
        <p:xfrm>
          <a:off x="1763713" y="4868863"/>
          <a:ext cx="5688012" cy="682625"/>
        </p:xfrm>
        <a:graphic>
          <a:graphicData uri="http://schemas.openxmlformats.org/presentationml/2006/ole">
            <mc:AlternateContent xmlns:mc="http://schemas.openxmlformats.org/markup-compatibility/2006">
              <mc:Choice xmlns:v="urn:schemas-microsoft-com:vml" Requires="v">
                <p:oleObj spid="_x0000_s238697" name="Equation" r:id="rId9" imgW="3251200" imgH="393700" progId="Equation.DSMT4">
                  <p:embed/>
                </p:oleObj>
              </mc:Choice>
              <mc:Fallback>
                <p:oleObj name="Equation" r:id="rId9" imgW="32512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4868863"/>
                        <a:ext cx="56880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4" name="Rectangle 14"/>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95" name="Object 13"/>
          <p:cNvGraphicFramePr>
            <a:graphicFrameLocks noChangeAspect="1"/>
          </p:cNvGraphicFramePr>
          <p:nvPr/>
        </p:nvGraphicFramePr>
        <p:xfrm>
          <a:off x="1835150" y="5734050"/>
          <a:ext cx="5400675" cy="649288"/>
        </p:xfrm>
        <a:graphic>
          <a:graphicData uri="http://schemas.openxmlformats.org/presentationml/2006/ole">
            <mc:AlternateContent xmlns:mc="http://schemas.openxmlformats.org/markup-compatibility/2006">
              <mc:Choice xmlns:v="urn:schemas-microsoft-com:vml" Requires="v">
                <p:oleObj spid="_x0000_s238698" name="Equation" r:id="rId11" imgW="3251200" imgH="393700" progId="Equation.DSMT4">
                  <p:embed/>
                </p:oleObj>
              </mc:Choice>
              <mc:Fallback>
                <p:oleObj name="Equation" r:id="rId11" imgW="3251200" imgH="393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5734050"/>
                        <a:ext cx="54006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1208842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fld id="{E7799B71-A8CA-410B-92DC-56C8F85D71DF}" type="slidenum">
              <a:rPr lang="en-US" altLang="zh-CN">
                <a:latin typeface="Times New Roman" panose="02020603050405020304" pitchFamily="18" charset="0"/>
              </a:rPr>
              <a:pPr/>
              <a:t>50</a:t>
            </a:fld>
            <a:endParaRPr lang="en-US" altLang="zh-CN">
              <a:latin typeface="Times New Roman" panose="02020603050405020304" pitchFamily="18" charset="0"/>
            </a:endParaRPr>
          </a:p>
        </p:txBody>
      </p:sp>
      <p:sp>
        <p:nvSpPr>
          <p:cNvPr id="41987" name="Rectangle 2"/>
          <p:cNvSpPr>
            <a:spLocks noRot="1" noChangeArrowheads="1"/>
          </p:cNvSpPr>
          <p:nvPr/>
        </p:nvSpPr>
        <p:spPr bwMode="auto">
          <a:xfrm>
            <a:off x="323850" y="1905000"/>
            <a:ext cx="29527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30000"/>
              </a:spcBef>
              <a:buClr>
                <a:srgbClr val="993366"/>
              </a:buClr>
              <a:buFont typeface="Wingdings" panose="05000000000000000000" pitchFamily="2" charset="2"/>
              <a:buChar char="Ü"/>
            </a:pPr>
            <a:r>
              <a:rPr lang="zh-CN" altLang="en-US" b="1">
                <a:solidFill>
                  <a:srgbClr val="002060"/>
                </a:solidFill>
                <a:latin typeface="宋体" panose="02010600030101010101" pitchFamily="2" charset="-122"/>
              </a:rPr>
              <a:t>高升力体：</a:t>
            </a:r>
          </a:p>
          <a:p>
            <a:pPr algn="just">
              <a:lnSpc>
                <a:spcPct val="120000"/>
              </a:lnSpc>
              <a:spcBef>
                <a:spcPct val="30000"/>
              </a:spcBef>
              <a:buClr>
                <a:srgbClr val="993366"/>
              </a:buClr>
              <a:buFont typeface="Wingdings" panose="05000000000000000000" pitchFamily="2" charset="2"/>
              <a:buChar char="Ü"/>
            </a:pPr>
            <a:endParaRPr lang="en-US" altLang="zh-CN" b="1">
              <a:solidFill>
                <a:srgbClr val="000000"/>
              </a:solidFill>
              <a:latin typeface="宋体" panose="02010600030101010101" pitchFamily="2" charset="-122"/>
            </a:endParaRP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319338"/>
            <a:ext cx="4319588"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88" y="2354263"/>
            <a:ext cx="43211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bwMode="auto">
          <a:xfrm>
            <a:off x="434975" y="2286000"/>
            <a:ext cx="8080375" cy="357188"/>
          </a:xfrm>
          <a:prstGeom prst="rect">
            <a:avLst/>
          </a:prstGeom>
          <a:noFill/>
          <a:ln w="9525">
            <a:noFill/>
            <a:miter lim="800000"/>
            <a:headEnd/>
            <a:tailEnd/>
          </a:ln>
          <a:effec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lnSpc>
                <a:spcPct val="85000"/>
              </a:lnSpc>
              <a:spcBef>
                <a:spcPct val="30000"/>
              </a:spcBef>
              <a:buClr>
                <a:srgbClr val="7030A0"/>
              </a:buClr>
              <a:buFont typeface="Wingdings" panose="05000000000000000000" pitchFamily="2" charset="2"/>
              <a:buChar char="n"/>
            </a:pPr>
            <a:r>
              <a:rPr lang="zh-CN" altLang="en-US" sz="1600" b="1">
                <a:solidFill>
                  <a:srgbClr val="002060"/>
                </a:solidFill>
              </a:rPr>
              <a:t>阻力系数和力矩系数</a:t>
            </a:r>
          </a:p>
        </p:txBody>
      </p:sp>
      <p:sp>
        <p:nvSpPr>
          <p:cNvPr id="41991" name="标题 1"/>
          <p:cNvSpPr>
            <a:spLocks noGrp="1"/>
          </p:cNvSpPr>
          <p:nvPr>
            <p:ph type="title"/>
          </p:nvPr>
        </p:nvSpPr>
        <p:spPr>
          <a:xfrm>
            <a:off x="609600" y="457200"/>
            <a:ext cx="7924800" cy="692150"/>
          </a:xfrm>
        </p:spPr>
        <p:txBody>
          <a:bodyPr/>
          <a:lstStyle/>
          <a:p>
            <a:r>
              <a:rPr lang="zh-CN" altLang="en-US" sz="3000" dirty="0">
                <a:solidFill>
                  <a:srgbClr val="002060"/>
                </a:solidFill>
                <a:latin typeface="华文楷体" panose="02010600040101010101" pitchFamily="2" charset="-122"/>
                <a:ea typeface="华文楷体" panose="02010600040101010101" pitchFamily="2" charset="-122"/>
              </a:rPr>
              <a:t>复杂计算网格举例</a:t>
            </a:r>
          </a:p>
        </p:txBody>
      </p:sp>
    </p:spTree>
    <p:extLst>
      <p:ext uri="{BB962C8B-B14F-4D97-AF65-F5344CB8AC3E}">
        <p14:creationId xmlns:p14="http://schemas.microsoft.com/office/powerpoint/2010/main" val="1147568153"/>
      </p:ext>
    </p:extLst>
  </p:cSld>
  <p:clrMapOvr>
    <a:masterClrMapping/>
  </p:clrMapOvr>
  <p:transition advTm="52734"/>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fld id="{F2960278-10CD-463C-A1F4-01F1085A847B}" type="slidenum">
              <a:rPr lang="en-US" altLang="zh-CN">
                <a:latin typeface="Times New Roman" panose="02020603050405020304" pitchFamily="18" charset="0"/>
              </a:rPr>
              <a:pPr/>
              <a:t>51</a:t>
            </a:fld>
            <a:endParaRPr lang="en-US" altLang="zh-CN">
              <a:latin typeface="Times New Roman" panose="02020603050405020304" pitchFamily="18" charset="0"/>
            </a:endParaRPr>
          </a:p>
        </p:txBody>
      </p:sp>
      <p:sp>
        <p:nvSpPr>
          <p:cNvPr id="43011" name="Rectangle 2"/>
          <p:cNvSpPr>
            <a:spLocks noRot="1" noChangeArrowheads="1"/>
          </p:cNvSpPr>
          <p:nvPr/>
        </p:nvSpPr>
        <p:spPr bwMode="auto">
          <a:xfrm>
            <a:off x="323850" y="1905000"/>
            <a:ext cx="29527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30000"/>
              </a:spcBef>
              <a:buClr>
                <a:srgbClr val="993366"/>
              </a:buClr>
              <a:buFont typeface="Wingdings" panose="05000000000000000000" pitchFamily="2" charset="2"/>
              <a:buChar char="Ü"/>
            </a:pPr>
            <a:r>
              <a:rPr lang="zh-CN" altLang="en-US" b="1">
                <a:solidFill>
                  <a:srgbClr val="002060"/>
                </a:solidFill>
                <a:latin typeface="宋体" panose="02010600030101010101" pitchFamily="2" charset="-122"/>
              </a:rPr>
              <a:t>高升力体：</a:t>
            </a:r>
          </a:p>
          <a:p>
            <a:pPr algn="just">
              <a:lnSpc>
                <a:spcPct val="120000"/>
              </a:lnSpc>
              <a:spcBef>
                <a:spcPct val="30000"/>
              </a:spcBef>
              <a:buClr>
                <a:srgbClr val="993366"/>
              </a:buClr>
              <a:buFont typeface="Wingdings" panose="05000000000000000000" pitchFamily="2" charset="2"/>
              <a:buChar char="Ü"/>
            </a:pPr>
            <a:endParaRPr lang="en-US" altLang="zh-CN" b="1">
              <a:solidFill>
                <a:srgbClr val="000000"/>
              </a:solidFill>
              <a:latin typeface="宋体" panose="02010600030101010101" pitchFamily="2" charset="-122"/>
            </a:endParaRPr>
          </a:p>
        </p:txBody>
      </p:sp>
      <p:sp>
        <p:nvSpPr>
          <p:cNvPr id="11" name="内容占位符 2"/>
          <p:cNvSpPr txBox="1">
            <a:spLocks/>
          </p:cNvSpPr>
          <p:nvPr/>
        </p:nvSpPr>
        <p:spPr bwMode="auto">
          <a:xfrm>
            <a:off x="434975" y="2286000"/>
            <a:ext cx="4289425" cy="357188"/>
          </a:xfrm>
          <a:prstGeom prst="rect">
            <a:avLst/>
          </a:prstGeom>
          <a:noFill/>
          <a:ln w="9525">
            <a:noFill/>
            <a:miter lim="800000"/>
            <a:headEnd/>
            <a:tailEnd/>
          </a:ln>
          <a:effec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lnSpc>
                <a:spcPct val="85000"/>
              </a:lnSpc>
              <a:spcBef>
                <a:spcPct val="30000"/>
              </a:spcBef>
              <a:buClr>
                <a:srgbClr val="7030A0"/>
              </a:buClr>
              <a:buFont typeface="Wingdings" panose="05000000000000000000" pitchFamily="2" charset="2"/>
              <a:buChar char="n"/>
            </a:pPr>
            <a:r>
              <a:rPr lang="zh-CN" altLang="en-US" sz="1600" b="1">
                <a:solidFill>
                  <a:srgbClr val="002060"/>
                </a:solidFill>
              </a:rPr>
              <a:t>压力系数云图与机翼截面压力分布</a:t>
            </a:r>
          </a:p>
        </p:txBody>
      </p:sp>
      <p:pic>
        <p:nvPicPr>
          <p:cNvPr id="43013"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2673350"/>
            <a:ext cx="376555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417763"/>
            <a:ext cx="4140200" cy="3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标题 1"/>
          <p:cNvSpPr>
            <a:spLocks noGrp="1"/>
          </p:cNvSpPr>
          <p:nvPr>
            <p:ph type="title"/>
          </p:nvPr>
        </p:nvSpPr>
        <p:spPr>
          <a:xfrm>
            <a:off x="609600" y="457200"/>
            <a:ext cx="7924800" cy="692150"/>
          </a:xfrm>
        </p:spPr>
        <p:txBody>
          <a:bodyPr/>
          <a:lstStyle/>
          <a:p>
            <a:r>
              <a:rPr lang="zh-CN" altLang="en-US" sz="3000" dirty="0">
                <a:solidFill>
                  <a:srgbClr val="002060"/>
                </a:solidFill>
                <a:latin typeface="华文楷体" panose="02010600040101010101" pitchFamily="2" charset="-122"/>
                <a:ea typeface="华文楷体" panose="02010600040101010101" pitchFamily="2" charset="-122"/>
              </a:rPr>
              <a:t>复杂计算网格举例</a:t>
            </a:r>
          </a:p>
        </p:txBody>
      </p:sp>
    </p:spTree>
    <p:extLst>
      <p:ext uri="{BB962C8B-B14F-4D97-AF65-F5344CB8AC3E}">
        <p14:creationId xmlns:p14="http://schemas.microsoft.com/office/powerpoint/2010/main" val="742499265"/>
      </p:ext>
    </p:extLst>
  </p:cSld>
  <p:clrMapOvr>
    <a:masterClrMapping/>
  </p:clrMapOvr>
  <p:transition advTm="52734"/>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fld id="{3A38234E-BBE5-467C-86FC-0AE0622F77B9}" type="slidenum">
              <a:rPr lang="en-US" altLang="zh-CN">
                <a:latin typeface="Times New Roman" panose="02020603050405020304" pitchFamily="18" charset="0"/>
              </a:rPr>
              <a:pPr/>
              <a:t>52</a:t>
            </a:fld>
            <a:endParaRPr lang="en-US" altLang="zh-CN">
              <a:latin typeface="Times New Roman" panose="02020603050405020304" pitchFamily="18" charset="0"/>
            </a:endParaRPr>
          </a:p>
        </p:txBody>
      </p:sp>
      <p:sp>
        <p:nvSpPr>
          <p:cNvPr id="44035" name="Rectangle 2"/>
          <p:cNvSpPr>
            <a:spLocks noRot="1" noChangeArrowheads="1"/>
          </p:cNvSpPr>
          <p:nvPr/>
        </p:nvSpPr>
        <p:spPr bwMode="auto">
          <a:xfrm>
            <a:off x="323850" y="1905000"/>
            <a:ext cx="29527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30000"/>
              </a:spcBef>
              <a:buClr>
                <a:srgbClr val="993366"/>
              </a:buClr>
              <a:buFont typeface="Wingdings" panose="05000000000000000000" pitchFamily="2" charset="2"/>
              <a:buChar char="Ü"/>
            </a:pPr>
            <a:r>
              <a:rPr lang="zh-CN" altLang="en-US" b="1">
                <a:solidFill>
                  <a:srgbClr val="002060"/>
                </a:solidFill>
                <a:latin typeface="宋体" panose="02010600030101010101" pitchFamily="2" charset="-122"/>
              </a:rPr>
              <a:t>高升力体：</a:t>
            </a:r>
          </a:p>
          <a:p>
            <a:pPr algn="just">
              <a:lnSpc>
                <a:spcPct val="120000"/>
              </a:lnSpc>
              <a:spcBef>
                <a:spcPct val="30000"/>
              </a:spcBef>
              <a:buClr>
                <a:srgbClr val="993366"/>
              </a:buClr>
              <a:buFont typeface="Wingdings" panose="05000000000000000000" pitchFamily="2" charset="2"/>
              <a:buChar char="Ü"/>
            </a:pPr>
            <a:endParaRPr lang="en-US" altLang="zh-CN" b="1">
              <a:solidFill>
                <a:srgbClr val="000000"/>
              </a:solidFill>
              <a:latin typeface="宋体" panose="02010600030101010101" pitchFamily="2" charset="-122"/>
            </a:endParaRPr>
          </a:p>
        </p:txBody>
      </p:sp>
      <p:sp>
        <p:nvSpPr>
          <p:cNvPr id="44036"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endParaRPr lang="zh-CN" altLang="en-US"/>
          </a:p>
        </p:txBody>
      </p:sp>
      <p:sp>
        <p:nvSpPr>
          <p:cNvPr id="44037" name="Rectangle 8"/>
          <p:cNvSpPr>
            <a:spLocks noChangeArrowheads="1"/>
          </p:cNvSpPr>
          <p:nvPr/>
        </p:nvSpPr>
        <p:spPr bwMode="auto">
          <a:xfrm>
            <a:off x="0" y="2762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r>
              <a:rPr lang="en-US" altLang="zh-CN" sz="1000">
                <a:latin typeface="Calibri" panose="020F0502020204030204" pitchFamily="34" charset="0"/>
                <a:cs typeface="Times New Roman" panose="02020603050405020304" pitchFamily="18" charset="0"/>
              </a:rPr>
              <a:t> </a:t>
            </a:r>
            <a:endParaRPr lang="en-US" altLang="zh-CN">
              <a:latin typeface="Arial" panose="020B0604020202020204" pitchFamily="34" charset="0"/>
              <a:cs typeface="Times New Roman" panose="02020603050405020304" pitchFamily="18" charset="0"/>
            </a:endParaRPr>
          </a:p>
        </p:txBody>
      </p:sp>
      <p:pic>
        <p:nvPicPr>
          <p:cNvPr id="440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417763"/>
            <a:ext cx="4140200" cy="367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 y="2444750"/>
            <a:ext cx="3365500" cy="342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连接符 2"/>
          <p:cNvCxnSpPr/>
          <p:nvPr/>
        </p:nvCxnSpPr>
        <p:spPr bwMode="auto">
          <a:xfrm>
            <a:off x="914400" y="5410200"/>
            <a:ext cx="2057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bwMode="auto">
          <a:xfrm>
            <a:off x="1447800" y="4572000"/>
            <a:ext cx="1676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nvCxnSpPr>
        <p:spPr bwMode="auto">
          <a:xfrm>
            <a:off x="2057400" y="3733800"/>
            <a:ext cx="13716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4" name="直接连接符 23"/>
          <p:cNvCxnSpPr/>
          <p:nvPr/>
        </p:nvCxnSpPr>
        <p:spPr bwMode="auto">
          <a:xfrm>
            <a:off x="2514600" y="3048000"/>
            <a:ext cx="11430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1" name="直接连接符 30"/>
          <p:cNvCxnSpPr/>
          <p:nvPr/>
        </p:nvCxnSpPr>
        <p:spPr bwMode="auto">
          <a:xfrm>
            <a:off x="2743200" y="2667000"/>
            <a:ext cx="9906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44045" name="标题 1"/>
          <p:cNvSpPr>
            <a:spLocks noGrp="1"/>
          </p:cNvSpPr>
          <p:nvPr>
            <p:ph type="title"/>
          </p:nvPr>
        </p:nvSpPr>
        <p:spPr>
          <a:xfrm>
            <a:off x="609600" y="457200"/>
            <a:ext cx="7924800" cy="692150"/>
          </a:xfrm>
        </p:spPr>
        <p:txBody>
          <a:bodyPr/>
          <a:lstStyle/>
          <a:p>
            <a:r>
              <a:rPr lang="zh-CN" altLang="en-US" sz="3000" dirty="0">
                <a:solidFill>
                  <a:srgbClr val="002060"/>
                </a:solidFill>
                <a:latin typeface="华文楷体" panose="02010600040101010101" pitchFamily="2" charset="-122"/>
                <a:ea typeface="华文楷体" panose="02010600040101010101" pitchFamily="2" charset="-122"/>
              </a:rPr>
              <a:t>复杂计算网格举例</a:t>
            </a:r>
          </a:p>
        </p:txBody>
      </p:sp>
    </p:spTree>
    <p:extLst>
      <p:ext uri="{BB962C8B-B14F-4D97-AF65-F5344CB8AC3E}">
        <p14:creationId xmlns:p14="http://schemas.microsoft.com/office/powerpoint/2010/main" val="2498060230"/>
      </p:ext>
    </p:extLst>
  </p:cSld>
  <p:clrMapOvr>
    <a:masterClrMapping/>
  </p:clrMapOvr>
  <p:transition advTm="52734"/>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fld id="{7F317295-6A6B-43E9-B8C0-528F536ECA51}" type="slidenum">
              <a:rPr lang="en-US" altLang="zh-CN">
                <a:latin typeface="Times New Roman" panose="02020603050405020304" pitchFamily="18" charset="0"/>
              </a:rPr>
              <a:pPr/>
              <a:t>53</a:t>
            </a:fld>
            <a:endParaRPr lang="en-US" altLang="zh-CN">
              <a:latin typeface="Times New Roman" panose="02020603050405020304" pitchFamily="18" charset="0"/>
            </a:endParaRPr>
          </a:p>
        </p:txBody>
      </p:sp>
      <p:sp>
        <p:nvSpPr>
          <p:cNvPr id="45060" name="Rectangle 2"/>
          <p:cNvSpPr>
            <a:spLocks noRot="1" noChangeArrowheads="1"/>
          </p:cNvSpPr>
          <p:nvPr/>
        </p:nvSpPr>
        <p:spPr bwMode="auto">
          <a:xfrm>
            <a:off x="323850" y="1905000"/>
            <a:ext cx="29527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30000"/>
              </a:spcBef>
              <a:buClr>
                <a:srgbClr val="993366"/>
              </a:buClr>
              <a:buFont typeface="Wingdings" panose="05000000000000000000" pitchFamily="2" charset="2"/>
              <a:buChar char="Ü"/>
            </a:pPr>
            <a:r>
              <a:rPr lang="zh-CN" altLang="en-US" b="1">
                <a:solidFill>
                  <a:srgbClr val="002060"/>
                </a:solidFill>
                <a:latin typeface="宋体" panose="02010600030101010101" pitchFamily="2" charset="-122"/>
              </a:rPr>
              <a:t>高升力体：</a:t>
            </a:r>
          </a:p>
          <a:p>
            <a:pPr algn="just">
              <a:lnSpc>
                <a:spcPct val="120000"/>
              </a:lnSpc>
              <a:spcBef>
                <a:spcPct val="30000"/>
              </a:spcBef>
              <a:buClr>
                <a:srgbClr val="993366"/>
              </a:buClr>
              <a:buFont typeface="Wingdings" panose="05000000000000000000" pitchFamily="2" charset="2"/>
              <a:buChar char="Ü"/>
            </a:pPr>
            <a:endParaRPr lang="en-US" altLang="zh-CN" b="1">
              <a:solidFill>
                <a:srgbClr val="000000"/>
              </a:solidFill>
              <a:latin typeface="宋体" panose="02010600030101010101" pitchFamily="2" charset="-122"/>
            </a:endParaRPr>
          </a:p>
        </p:txBody>
      </p:sp>
      <p:sp>
        <p:nvSpPr>
          <p:cNvPr id="45061"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endParaRPr lang="zh-CN" altLang="en-US"/>
          </a:p>
        </p:txBody>
      </p:sp>
      <p:sp>
        <p:nvSpPr>
          <p:cNvPr id="45062" name="Rectangle 8"/>
          <p:cNvSpPr>
            <a:spLocks noChangeArrowheads="1"/>
          </p:cNvSpPr>
          <p:nvPr/>
        </p:nvSpPr>
        <p:spPr bwMode="auto">
          <a:xfrm>
            <a:off x="0" y="2762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r>
              <a:rPr lang="en-US" altLang="zh-CN" sz="1000">
                <a:latin typeface="Calibri" panose="020F0502020204030204" pitchFamily="34" charset="0"/>
                <a:cs typeface="Times New Roman" panose="02020603050405020304" pitchFamily="18" charset="0"/>
              </a:rPr>
              <a:t> </a:t>
            </a:r>
            <a:endParaRPr lang="en-US" altLang="zh-CN">
              <a:latin typeface="Arial" panose="020B0604020202020204" pitchFamily="34" charset="0"/>
              <a:cs typeface="Times New Roman" panose="02020603050405020304" pitchFamily="18" charset="0"/>
            </a:endParaRPr>
          </a:p>
        </p:txBody>
      </p:sp>
      <p:pic>
        <p:nvPicPr>
          <p:cNvPr id="450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41563"/>
            <a:ext cx="4140200" cy="367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362200"/>
            <a:ext cx="4140200" cy="367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5" name="标题 1"/>
          <p:cNvSpPr>
            <a:spLocks noGrp="1"/>
          </p:cNvSpPr>
          <p:nvPr>
            <p:ph type="title"/>
          </p:nvPr>
        </p:nvSpPr>
        <p:spPr>
          <a:xfrm>
            <a:off x="609600" y="457200"/>
            <a:ext cx="7924800" cy="692150"/>
          </a:xfrm>
        </p:spPr>
        <p:txBody>
          <a:bodyPr/>
          <a:lstStyle/>
          <a:p>
            <a:r>
              <a:rPr lang="zh-CN" altLang="en-US" sz="3000" dirty="0">
                <a:solidFill>
                  <a:srgbClr val="002060"/>
                </a:solidFill>
                <a:latin typeface="华文楷体" panose="02010600040101010101" pitchFamily="2" charset="-122"/>
                <a:ea typeface="华文楷体" panose="02010600040101010101" pitchFamily="2" charset="-122"/>
              </a:rPr>
              <a:t>复杂计算网格举例</a:t>
            </a:r>
          </a:p>
        </p:txBody>
      </p:sp>
    </p:spTree>
    <p:extLst>
      <p:ext uri="{BB962C8B-B14F-4D97-AF65-F5344CB8AC3E}">
        <p14:creationId xmlns:p14="http://schemas.microsoft.com/office/powerpoint/2010/main" val="2998207458"/>
      </p:ext>
    </p:extLst>
  </p:cSld>
  <p:clrMapOvr>
    <a:masterClrMapping/>
  </p:clrMapOvr>
  <p:transition advTm="52734"/>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fld id="{BE59AD0E-F851-46FA-85CB-BEA7823C884B}" type="slidenum">
              <a:rPr lang="en-US" altLang="zh-CN">
                <a:latin typeface="Times New Roman" panose="02020603050405020304" pitchFamily="18" charset="0"/>
              </a:rPr>
              <a:pPr/>
              <a:t>54</a:t>
            </a:fld>
            <a:endParaRPr lang="en-US" altLang="zh-CN">
              <a:latin typeface="Times New Roman" panose="02020603050405020304" pitchFamily="18" charset="0"/>
            </a:endParaRPr>
          </a:p>
        </p:txBody>
      </p:sp>
      <p:sp>
        <p:nvSpPr>
          <p:cNvPr id="46084" name="Rectangle 2"/>
          <p:cNvSpPr>
            <a:spLocks noRot="1" noChangeArrowheads="1"/>
          </p:cNvSpPr>
          <p:nvPr/>
        </p:nvSpPr>
        <p:spPr bwMode="auto">
          <a:xfrm>
            <a:off x="323850" y="1905000"/>
            <a:ext cx="29527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marL="169863" indent="-169863"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30000"/>
              </a:spcBef>
              <a:buClr>
                <a:srgbClr val="993366"/>
              </a:buClr>
              <a:buFont typeface="Wingdings" panose="05000000000000000000" pitchFamily="2" charset="2"/>
              <a:buChar char="Ü"/>
            </a:pPr>
            <a:r>
              <a:rPr lang="zh-CN" altLang="en-US" b="1">
                <a:solidFill>
                  <a:srgbClr val="002060"/>
                </a:solidFill>
                <a:latin typeface="宋体" panose="02010600030101010101" pitchFamily="2" charset="-122"/>
              </a:rPr>
              <a:t>高升力体：</a:t>
            </a:r>
          </a:p>
          <a:p>
            <a:pPr algn="just">
              <a:lnSpc>
                <a:spcPct val="120000"/>
              </a:lnSpc>
              <a:spcBef>
                <a:spcPct val="30000"/>
              </a:spcBef>
              <a:buClr>
                <a:srgbClr val="993366"/>
              </a:buClr>
              <a:buFont typeface="Wingdings" panose="05000000000000000000" pitchFamily="2" charset="2"/>
              <a:buChar char="Ü"/>
            </a:pPr>
            <a:endParaRPr lang="en-US" altLang="zh-CN" b="1">
              <a:solidFill>
                <a:srgbClr val="000000"/>
              </a:solidFill>
              <a:latin typeface="宋体" panose="02010600030101010101" pitchFamily="2" charset="-122"/>
            </a:endParaRPr>
          </a:p>
        </p:txBody>
      </p:sp>
      <p:sp>
        <p:nvSpPr>
          <p:cNvPr id="46085"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endParaRPr lang="zh-CN" altLang="en-US"/>
          </a:p>
        </p:txBody>
      </p:sp>
      <p:sp>
        <p:nvSpPr>
          <p:cNvPr id="46086" name="Rectangle 8"/>
          <p:cNvSpPr>
            <a:spLocks noChangeArrowheads="1"/>
          </p:cNvSpPr>
          <p:nvPr/>
        </p:nvSpPr>
        <p:spPr bwMode="auto">
          <a:xfrm>
            <a:off x="0" y="2762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eaLnBrk="0" hangingPunct="0">
              <a:defRPr>
                <a:solidFill>
                  <a:schemeClr val="tx1"/>
                </a:solidFill>
                <a:latin typeface="Verdana" panose="020B0604030504040204" pitchFamily="34" charset="0"/>
              </a:defRPr>
            </a:lvl1pPr>
            <a:lvl2pPr marL="742950" indent="-285750" algn="ctr" eaLnBrk="0" hangingPunct="0">
              <a:defRPr>
                <a:solidFill>
                  <a:schemeClr val="tx1"/>
                </a:solidFill>
                <a:latin typeface="Verdana" panose="020B0604030504040204" pitchFamily="34" charset="0"/>
              </a:defRPr>
            </a:lvl2pPr>
            <a:lvl3pPr marL="1143000" indent="-228600" algn="ctr" eaLnBrk="0" hangingPunct="0">
              <a:defRPr>
                <a:solidFill>
                  <a:schemeClr val="tx1"/>
                </a:solidFill>
                <a:latin typeface="Verdana" panose="020B0604030504040204" pitchFamily="34" charset="0"/>
              </a:defRPr>
            </a:lvl3pPr>
            <a:lvl4pPr marL="1600200" indent="-228600" algn="ctr" eaLnBrk="0" hangingPunct="0">
              <a:defRPr>
                <a:solidFill>
                  <a:schemeClr val="tx1"/>
                </a:solidFill>
                <a:latin typeface="Verdana" panose="020B0604030504040204" pitchFamily="34" charset="0"/>
              </a:defRPr>
            </a:lvl4pPr>
            <a:lvl5pPr marL="2057400" indent="-228600" algn="ctr" eaLnBrk="0" hangingPunct="0">
              <a:defRPr>
                <a:solidFill>
                  <a:schemeClr val="tx1"/>
                </a:solidFill>
                <a:latin typeface="Verdana" panose="020B060403050404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defRPr>
            </a:lvl9pPr>
          </a:lstStyle>
          <a:p>
            <a:pPr algn="l" eaLnBrk="1" hangingPunct="1"/>
            <a:r>
              <a:rPr lang="en-US" altLang="zh-CN" sz="1000">
                <a:latin typeface="Calibri" panose="020F0502020204030204" pitchFamily="34" charset="0"/>
                <a:cs typeface="Times New Roman" panose="02020603050405020304" pitchFamily="18" charset="0"/>
              </a:rPr>
              <a:t> </a:t>
            </a:r>
            <a:endParaRPr lang="en-US" altLang="zh-CN">
              <a:latin typeface="Arial" panose="020B0604020202020204" pitchFamily="34" charset="0"/>
              <a:cs typeface="Times New Roman" panose="02020603050405020304" pitchFamily="18" charset="0"/>
            </a:endParaRPr>
          </a:p>
        </p:txBody>
      </p:sp>
      <p:pic>
        <p:nvPicPr>
          <p:cNvPr id="460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362200"/>
            <a:ext cx="4140200" cy="367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2362200"/>
            <a:ext cx="4140200" cy="367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9" name="标题 1"/>
          <p:cNvSpPr>
            <a:spLocks noGrp="1"/>
          </p:cNvSpPr>
          <p:nvPr>
            <p:ph type="title"/>
          </p:nvPr>
        </p:nvSpPr>
        <p:spPr>
          <a:xfrm>
            <a:off x="609600" y="457200"/>
            <a:ext cx="7924800" cy="692150"/>
          </a:xfrm>
        </p:spPr>
        <p:txBody>
          <a:bodyPr/>
          <a:lstStyle/>
          <a:p>
            <a:r>
              <a:rPr lang="zh-CN" altLang="en-US" sz="3000" dirty="0">
                <a:solidFill>
                  <a:srgbClr val="002060"/>
                </a:solidFill>
                <a:latin typeface="华文楷体" panose="02010600040101010101" pitchFamily="2" charset="-122"/>
                <a:ea typeface="华文楷体" panose="02010600040101010101" pitchFamily="2" charset="-122"/>
              </a:rPr>
              <a:t>复杂计算网格举例</a:t>
            </a:r>
          </a:p>
        </p:txBody>
      </p:sp>
    </p:spTree>
    <p:extLst>
      <p:ext uri="{BB962C8B-B14F-4D97-AF65-F5344CB8AC3E}">
        <p14:creationId xmlns:p14="http://schemas.microsoft.com/office/powerpoint/2010/main" val="1993564559"/>
      </p:ext>
    </p:extLst>
  </p:cSld>
  <p:clrMapOvr>
    <a:masterClrMapping/>
  </p:clrMapOvr>
  <p:transition advTm="52734"/>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title"/>
          </p:nvPr>
        </p:nvSpPr>
        <p:spPr/>
        <p:txBody>
          <a:bodyPr/>
          <a:lstStyle/>
          <a:p>
            <a:pPr eaLnBrk="1" hangingPunct="1"/>
            <a:endParaRPr lang="zh-CN" altLang="zh-CN"/>
          </a:p>
        </p:txBody>
      </p:sp>
      <p:sp>
        <p:nvSpPr>
          <p:cNvPr id="17411" name="Rectangle 3"/>
          <p:cNvSpPr>
            <a:spLocks noGrp="1" noChangeArrowheads="1"/>
          </p:cNvSpPr>
          <p:nvPr>
            <p:ph type="body" sz="half" idx="1"/>
          </p:nvPr>
        </p:nvSpPr>
        <p:spPr>
          <a:xfrm>
            <a:off x="0" y="1196975"/>
            <a:ext cx="4038600" cy="4525963"/>
          </a:xfrm>
        </p:spPr>
        <p:txBody>
          <a:bodyPr/>
          <a:lstStyle/>
          <a:p>
            <a:pPr algn="just" eaLnBrk="1" hangingPunct="1">
              <a:buFontTx/>
              <a:buNone/>
            </a:pPr>
            <a:r>
              <a:rPr lang="en-US" altLang="zh-CN" sz="2800" b="1" i="1"/>
              <a:t>4</a:t>
            </a:r>
            <a:r>
              <a:rPr lang="zh-CN" altLang="en-US" sz="2800" b="1" i="1"/>
              <a:t>）松弛迭代</a:t>
            </a:r>
          </a:p>
        </p:txBody>
      </p:sp>
      <p:sp>
        <p:nvSpPr>
          <p:cNvPr id="17413" name="Rectangle 8"/>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14" name="Object 7"/>
          <p:cNvGraphicFramePr>
            <a:graphicFrameLocks noChangeAspect="1"/>
          </p:cNvGraphicFramePr>
          <p:nvPr/>
        </p:nvGraphicFramePr>
        <p:xfrm>
          <a:off x="539750" y="3573463"/>
          <a:ext cx="4895850" cy="749300"/>
        </p:xfrm>
        <a:graphic>
          <a:graphicData uri="http://schemas.openxmlformats.org/presentationml/2006/ole">
            <mc:AlternateContent xmlns:mc="http://schemas.openxmlformats.org/markup-compatibility/2006">
              <mc:Choice xmlns:v="urn:schemas-microsoft-com:vml" Requires="v">
                <p:oleObj spid="_x0000_s239778" name="Equation" r:id="rId3" imgW="1739900" imgH="266700" progId="Equation.DSMT4">
                  <p:embed/>
                </p:oleObj>
              </mc:Choice>
              <mc:Fallback>
                <p:oleObj name="Equation" r:id="rId3" imgW="1739900" imgH="266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573463"/>
                        <a:ext cx="489585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5" name="Rectangle 10"/>
          <p:cNvSpPr>
            <a:spLocks noChangeArrowheads="1"/>
          </p:cNvSpPr>
          <p:nvPr/>
        </p:nvSpPr>
        <p:spPr bwMode="auto">
          <a:xfrm>
            <a:off x="468313" y="2133600"/>
            <a:ext cx="37433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rPr>
              <a:t>用某种迭代方法计算出</a:t>
            </a:r>
          </a:p>
          <a:p>
            <a:pPr eaLnBrk="1" hangingPunct="1"/>
            <a:r>
              <a:rPr lang="zh-CN" altLang="en-US"/>
              <a:t>视其为一个中间结果，并记为</a:t>
            </a:r>
          </a:p>
          <a:p>
            <a:pPr eaLnBrk="1" hangingPunct="1"/>
            <a:endParaRPr lang="zh-CN" altLang="en-US"/>
          </a:p>
          <a:p>
            <a:pPr eaLnBrk="1" hangingPunct="1"/>
            <a:r>
              <a:rPr lang="zh-CN" altLang="en-US"/>
              <a:t>最终结果</a:t>
            </a:r>
          </a:p>
        </p:txBody>
      </p:sp>
      <p:graphicFrame>
        <p:nvGraphicFramePr>
          <p:cNvPr id="17416" name="Object 9"/>
          <p:cNvGraphicFramePr>
            <a:graphicFrameLocks noChangeAspect="1"/>
          </p:cNvGraphicFramePr>
          <p:nvPr/>
        </p:nvGraphicFramePr>
        <p:xfrm>
          <a:off x="3059113" y="2060575"/>
          <a:ext cx="576262" cy="398463"/>
        </p:xfrm>
        <a:graphic>
          <a:graphicData uri="http://schemas.openxmlformats.org/presentationml/2006/ole">
            <mc:AlternateContent xmlns:mc="http://schemas.openxmlformats.org/markup-compatibility/2006">
              <mc:Choice xmlns:v="urn:schemas-microsoft-com:vml" Requires="v">
                <p:oleObj spid="_x0000_s239779" name="Equation" r:id="rId5" imgW="368460" imgH="254110" progId="Equation.DSMT4">
                  <p:embed/>
                </p:oleObj>
              </mc:Choice>
              <mc:Fallback>
                <p:oleObj name="Equation" r:id="rId5" imgW="368460" imgH="25411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2060575"/>
                        <a:ext cx="5762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7" name="Rectangle 11"/>
          <p:cNvSpPr>
            <a:spLocks noChangeArrowheads="1"/>
          </p:cNvSpPr>
          <p:nvPr/>
        </p:nvSpPr>
        <p:spPr bwMode="auto">
          <a:xfrm>
            <a:off x="3844925" y="3549650"/>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t> </a:t>
            </a:r>
            <a:endParaRPr lang="en-US" altLang="zh-CN"/>
          </a:p>
        </p:txBody>
      </p:sp>
      <p:graphicFrame>
        <p:nvGraphicFramePr>
          <p:cNvPr id="17418" name="Object 12"/>
          <p:cNvGraphicFramePr>
            <a:graphicFrameLocks noChangeAspect="1"/>
          </p:cNvGraphicFramePr>
          <p:nvPr/>
        </p:nvGraphicFramePr>
        <p:xfrm>
          <a:off x="3779838" y="2420938"/>
          <a:ext cx="576262" cy="412750"/>
        </p:xfrm>
        <a:graphic>
          <a:graphicData uri="http://schemas.openxmlformats.org/presentationml/2006/ole">
            <mc:AlternateContent xmlns:mc="http://schemas.openxmlformats.org/markup-compatibility/2006">
              <mc:Choice xmlns:v="urn:schemas-microsoft-com:vml" Requires="v">
                <p:oleObj spid="_x0000_s239780" name="Equation" r:id="rId7" imgW="368300" imgH="266700" progId="Equation.DSMT4">
                  <p:embed/>
                </p:oleObj>
              </mc:Choice>
              <mc:Fallback>
                <p:oleObj name="Equation" r:id="rId7" imgW="368300" imgH="266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2420938"/>
                        <a:ext cx="5762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9" name="Rectangle 16"/>
          <p:cNvSpPr>
            <a:spLocks noChangeArrowheads="1"/>
          </p:cNvSpPr>
          <p:nvPr/>
        </p:nvSpPr>
        <p:spPr bwMode="auto">
          <a:xfrm>
            <a:off x="0" y="3227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20" name="Object 15"/>
          <p:cNvGraphicFramePr>
            <a:graphicFrameLocks noChangeAspect="1"/>
          </p:cNvGraphicFramePr>
          <p:nvPr/>
        </p:nvGraphicFramePr>
        <p:xfrm>
          <a:off x="179388" y="4581525"/>
          <a:ext cx="476250" cy="446088"/>
        </p:xfrm>
        <a:graphic>
          <a:graphicData uri="http://schemas.openxmlformats.org/presentationml/2006/ole">
            <mc:AlternateContent xmlns:mc="http://schemas.openxmlformats.org/markup-compatibility/2006">
              <mc:Choice xmlns:v="urn:schemas-microsoft-com:vml" Requires="v">
                <p:oleObj spid="_x0000_s239781" name="Equation" r:id="rId9" imgW="152334" imgH="139639" progId="Equation.DSMT4">
                  <p:embed/>
                </p:oleObj>
              </mc:Choice>
              <mc:Fallback>
                <p:oleObj name="Equation" r:id="rId9" imgW="152334" imgH="13963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388" y="4581525"/>
                        <a:ext cx="47625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1" name="Rectangle 17"/>
          <p:cNvSpPr>
            <a:spLocks noChangeArrowheads="1"/>
          </p:cNvSpPr>
          <p:nvPr/>
        </p:nvSpPr>
        <p:spPr bwMode="auto">
          <a:xfrm>
            <a:off x="539750" y="4652963"/>
            <a:ext cx="688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rPr>
              <a:t>称为松弛因子。   </a:t>
            </a:r>
            <a:r>
              <a:rPr lang="zh-CN" altLang="en-US"/>
              <a:t>当　　　时称为亚松弛；当　　　时称为超松弛  </a:t>
            </a:r>
          </a:p>
        </p:txBody>
      </p:sp>
      <p:sp>
        <p:nvSpPr>
          <p:cNvPr id="17422" name="Rectangle 19"/>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23" name="Object 18"/>
          <p:cNvGraphicFramePr>
            <a:graphicFrameLocks noChangeAspect="1"/>
          </p:cNvGraphicFramePr>
          <p:nvPr/>
        </p:nvGraphicFramePr>
        <p:xfrm>
          <a:off x="2771775" y="4652963"/>
          <a:ext cx="576263" cy="295275"/>
        </p:xfrm>
        <a:graphic>
          <a:graphicData uri="http://schemas.openxmlformats.org/presentationml/2006/ole">
            <mc:AlternateContent xmlns:mc="http://schemas.openxmlformats.org/markup-compatibility/2006">
              <mc:Choice xmlns:v="urn:schemas-microsoft-com:vml" Requires="v">
                <p:oleObj spid="_x0000_s239782" name="Equation" r:id="rId11" imgW="355138" imgH="177569" progId="Equation.DSMT4">
                  <p:embed/>
                </p:oleObj>
              </mc:Choice>
              <mc:Fallback>
                <p:oleObj name="Equation" r:id="rId11" imgW="355138" imgH="17756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775" y="4652963"/>
                        <a:ext cx="5762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4" name="Rectangle 21"/>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25" name="Object 20"/>
          <p:cNvGraphicFramePr>
            <a:graphicFrameLocks noChangeAspect="1"/>
          </p:cNvGraphicFramePr>
          <p:nvPr/>
        </p:nvGraphicFramePr>
        <p:xfrm>
          <a:off x="5148263" y="4652963"/>
          <a:ext cx="576262" cy="296862"/>
        </p:xfrm>
        <a:graphic>
          <a:graphicData uri="http://schemas.openxmlformats.org/presentationml/2006/ole">
            <mc:AlternateContent xmlns:mc="http://schemas.openxmlformats.org/markup-compatibility/2006">
              <mc:Choice xmlns:v="urn:schemas-microsoft-com:vml" Requires="v">
                <p:oleObj spid="_x0000_s239783" name="Equation" r:id="rId13" imgW="355138" imgH="177569" progId="Equation.DSMT4">
                  <p:embed/>
                </p:oleObj>
              </mc:Choice>
              <mc:Fallback>
                <p:oleObj name="Equation" r:id="rId13" imgW="355138"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8263" y="4652963"/>
                        <a:ext cx="5762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6" name="Rectangle 23"/>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27" name="Object 22"/>
          <p:cNvGraphicFramePr>
            <a:graphicFrameLocks noChangeAspect="1"/>
          </p:cNvGraphicFramePr>
          <p:nvPr/>
        </p:nvGraphicFramePr>
        <p:xfrm>
          <a:off x="1547813" y="5300663"/>
          <a:ext cx="863600" cy="423862"/>
        </p:xfrm>
        <a:graphic>
          <a:graphicData uri="http://schemas.openxmlformats.org/presentationml/2006/ole">
            <mc:AlternateContent xmlns:mc="http://schemas.openxmlformats.org/markup-compatibility/2006">
              <mc:Choice xmlns:v="urn:schemas-microsoft-com:vml" Requires="v">
                <p:oleObj spid="_x0000_s239784" name="Equation" r:id="rId15" imgW="380505" imgH="177569" progId="Equation.DSMT4">
                  <p:embed/>
                </p:oleObj>
              </mc:Choice>
              <mc:Fallback>
                <p:oleObj name="Equation" r:id="rId15" imgW="380505"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813" y="5300663"/>
                        <a:ext cx="8636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8" name="Text Box 24"/>
          <p:cNvSpPr txBox="1">
            <a:spLocks noChangeArrowheads="1"/>
          </p:cNvSpPr>
          <p:nvPr/>
        </p:nvSpPr>
        <p:spPr bwMode="auto">
          <a:xfrm>
            <a:off x="468313" y="5373688"/>
            <a:ext cx="158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一般要求</a:t>
            </a:r>
          </a:p>
        </p:txBody>
      </p:sp>
      <p:sp>
        <p:nvSpPr>
          <p:cNvPr id="2" name="内容占位符 1">
            <a:extLst>
              <a:ext uri="{FF2B5EF4-FFF2-40B4-BE49-F238E27FC236}">
                <a16:creationId xmlns:a16="http://schemas.microsoft.com/office/drawing/2014/main" id="{9463D057-CEB2-4C2B-B36A-8B5DD5B6F55D}"/>
              </a:ext>
            </a:extLst>
          </p:cNvPr>
          <p:cNvSpPr>
            <a:spLocks noGrp="1"/>
          </p:cNvSpPr>
          <p:nvPr>
            <p:ph sz="half" idx="2"/>
          </p:nvPr>
        </p:nvSpPr>
        <p:spPr/>
        <p:txBody>
          <a:bodyPr/>
          <a:lstStyle/>
          <a:p>
            <a:endParaRPr lang="zh-CN" altLang="en-US"/>
          </a:p>
        </p:txBody>
      </p:sp>
      <p:graphicFrame>
        <p:nvGraphicFramePr>
          <p:cNvPr id="22" name="Object 4">
            <a:extLst>
              <a:ext uri="{FF2B5EF4-FFF2-40B4-BE49-F238E27FC236}">
                <a16:creationId xmlns:a16="http://schemas.microsoft.com/office/drawing/2014/main" id="{214D5512-3690-4699-A7F3-18F3A4D5E621}"/>
              </a:ext>
            </a:extLst>
          </p:cNvPr>
          <p:cNvGraphicFramePr>
            <a:graphicFrameLocks noChangeAspect="1"/>
          </p:cNvGraphicFramePr>
          <p:nvPr>
            <p:extLst>
              <p:ext uri="{D42A27DB-BD31-4B8C-83A1-F6EECF244321}">
                <p14:modId xmlns:p14="http://schemas.microsoft.com/office/powerpoint/2010/main" val="2982725878"/>
              </p:ext>
            </p:extLst>
          </p:nvPr>
        </p:nvGraphicFramePr>
        <p:xfrm>
          <a:off x="1430338" y="260350"/>
          <a:ext cx="6076950" cy="876300"/>
        </p:xfrm>
        <a:graphic>
          <a:graphicData uri="http://schemas.openxmlformats.org/presentationml/2006/ole">
            <mc:AlternateContent xmlns:mc="http://schemas.openxmlformats.org/markup-compatibility/2006">
              <mc:Choice xmlns:v="urn:schemas-microsoft-com:vml" Requires="v">
                <p:oleObj spid="_x0000_s239785" name="Equation" r:id="rId17" imgW="2730240" imgH="393480" progId="Equation.DSMT4">
                  <p:embed/>
                </p:oleObj>
              </mc:Choice>
              <mc:Fallback>
                <p:oleObj name="Equation" r:id="rId17" imgW="2730240" imgH="393480" progId="Equation.DSMT4">
                  <p:embed/>
                  <p:pic>
                    <p:nvPicPr>
                      <p:cNvPr id="16387" name="Object 4"/>
                      <p:cNvPicPr>
                        <a:picLocks noChangeAspect="1" noChangeArrowheads="1"/>
                      </p:cNvPicPr>
                      <p:nvPr/>
                    </p:nvPicPr>
                    <p:blipFill>
                      <a:blip r:embed="rId18"/>
                      <a:srcRect/>
                      <a:stretch>
                        <a:fillRect/>
                      </a:stretch>
                    </p:blipFill>
                    <p:spPr bwMode="auto">
                      <a:xfrm>
                        <a:off x="1430338" y="260350"/>
                        <a:ext cx="6076950" cy="8763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4182835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zh-CN" altLang="en-US" b="1" dirty="0"/>
              <a:t>九、贴体网格及其生成</a:t>
            </a:r>
          </a:p>
        </p:txBody>
      </p:sp>
      <p:sp>
        <p:nvSpPr>
          <p:cNvPr id="3075" name="Rectangle 3"/>
          <p:cNvSpPr>
            <a:spLocks noGrp="1" noChangeArrowheads="1"/>
          </p:cNvSpPr>
          <p:nvPr>
            <p:ph type="subTitle" idx="1"/>
          </p:nvPr>
        </p:nvSpPr>
        <p:spPr/>
        <p:txBody>
          <a:bodyPr/>
          <a:lstStyle/>
          <a:p>
            <a:pPr eaLnBrk="1" hangingPunct="1"/>
            <a:endParaRPr lang="zh-CN" altLang="zh-CN"/>
          </a:p>
        </p:txBody>
      </p:sp>
    </p:spTree>
    <p:extLst>
      <p:ext uri="{BB962C8B-B14F-4D97-AF65-F5344CB8AC3E}">
        <p14:creationId xmlns:p14="http://schemas.microsoft.com/office/powerpoint/2010/main" val="4057860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b="1"/>
              <a:t>1. </a:t>
            </a:r>
            <a:r>
              <a:rPr lang="zh-CN" altLang="en-US" b="1"/>
              <a:t>概述</a:t>
            </a:r>
            <a:r>
              <a:rPr lang="zh-CN" altLang="en-US"/>
              <a:t> </a:t>
            </a:r>
          </a:p>
        </p:txBody>
      </p:sp>
      <p:sp>
        <p:nvSpPr>
          <p:cNvPr id="4099" name="Rectangle 3"/>
          <p:cNvSpPr>
            <a:spLocks noGrp="1" noChangeArrowheads="1"/>
          </p:cNvSpPr>
          <p:nvPr>
            <p:ph type="body" idx="1"/>
          </p:nvPr>
        </p:nvSpPr>
        <p:spPr/>
        <p:txBody>
          <a:bodyPr/>
          <a:lstStyle/>
          <a:p>
            <a:pPr eaLnBrk="1" hangingPunct="1"/>
            <a:r>
              <a:rPr lang="zh-CN" altLang="en-US" sz="2400" b="1" dirty="0"/>
              <a:t>复杂求解域形状处理问题是流体力学方程的数值模拟必须解决一个重要问题。</a:t>
            </a:r>
          </a:p>
          <a:p>
            <a:pPr eaLnBrk="1" hangingPunct="1"/>
            <a:r>
              <a:rPr lang="zh-CN" altLang="en-US" sz="2400" b="1" dirty="0"/>
              <a:t>矩形（长方体）网格用于多维问题的困难。</a:t>
            </a:r>
            <a:r>
              <a:rPr lang="zh-CN" altLang="en-US" dirty="0"/>
              <a:t> </a:t>
            </a:r>
          </a:p>
        </p:txBody>
      </p:sp>
      <p:grpSp>
        <p:nvGrpSpPr>
          <p:cNvPr id="4100" name="Group 4"/>
          <p:cNvGrpSpPr>
            <a:grpSpLocks noChangeAspect="1"/>
          </p:cNvGrpSpPr>
          <p:nvPr/>
        </p:nvGrpSpPr>
        <p:grpSpPr bwMode="auto">
          <a:xfrm>
            <a:off x="4140200" y="4005263"/>
            <a:ext cx="4430713" cy="2355850"/>
            <a:chOff x="3036" y="1525"/>
            <a:chExt cx="6014" cy="3179"/>
          </a:xfrm>
        </p:grpSpPr>
        <p:sp>
          <p:nvSpPr>
            <p:cNvPr id="4102" name="AutoShape 5"/>
            <p:cNvSpPr>
              <a:spLocks noChangeAspect="1" noChangeArrowheads="1"/>
            </p:cNvSpPr>
            <p:nvPr/>
          </p:nvSpPr>
          <p:spPr bwMode="auto">
            <a:xfrm>
              <a:off x="3036" y="1525"/>
              <a:ext cx="6014" cy="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3" name="Freeform 6"/>
            <p:cNvSpPr>
              <a:spLocks/>
            </p:cNvSpPr>
            <p:nvPr/>
          </p:nvSpPr>
          <p:spPr bwMode="auto">
            <a:xfrm>
              <a:off x="4424" y="2696"/>
              <a:ext cx="3618" cy="787"/>
            </a:xfrm>
            <a:custGeom>
              <a:avLst/>
              <a:gdLst>
                <a:gd name="T0" fmla="*/ 1448 w 4197"/>
                <a:gd name="T1" fmla="*/ 209 h 918"/>
                <a:gd name="T2" fmla="*/ 1232 w 4197"/>
                <a:gd name="T3" fmla="*/ 119 h 918"/>
                <a:gd name="T4" fmla="*/ 835 w 4197"/>
                <a:gd name="T5" fmla="*/ 15 h 918"/>
                <a:gd name="T6" fmla="*/ 364 w 4197"/>
                <a:gd name="T7" fmla="*/ 30 h 918"/>
                <a:gd name="T8" fmla="*/ 135 w 4197"/>
                <a:gd name="T9" fmla="*/ 101 h 918"/>
                <a:gd name="T10" fmla="*/ 38 w 4197"/>
                <a:gd name="T11" fmla="*/ 209 h 918"/>
                <a:gd name="T12" fmla="*/ 364 w 4197"/>
                <a:gd name="T13" fmla="*/ 298 h 918"/>
                <a:gd name="T14" fmla="*/ 799 w 4197"/>
                <a:gd name="T15" fmla="*/ 296 h 918"/>
                <a:gd name="T16" fmla="*/ 1032 w 4197"/>
                <a:gd name="T17" fmla="*/ 260 h 918"/>
                <a:gd name="T18" fmla="*/ 1448 w 4197"/>
                <a:gd name="T19" fmla="*/ 209 h 9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97" h="918">
                  <a:moveTo>
                    <a:pt x="4095" y="613"/>
                  </a:moveTo>
                  <a:cubicBezTo>
                    <a:pt x="4197" y="526"/>
                    <a:pt x="3771" y="445"/>
                    <a:pt x="3482" y="350"/>
                  </a:cubicBezTo>
                  <a:cubicBezTo>
                    <a:pt x="3193" y="255"/>
                    <a:pt x="2771" y="88"/>
                    <a:pt x="2362" y="44"/>
                  </a:cubicBezTo>
                  <a:cubicBezTo>
                    <a:pt x="1953" y="0"/>
                    <a:pt x="1357" y="46"/>
                    <a:pt x="1027" y="89"/>
                  </a:cubicBezTo>
                  <a:cubicBezTo>
                    <a:pt x="697" y="132"/>
                    <a:pt x="535" y="211"/>
                    <a:pt x="382" y="299"/>
                  </a:cubicBezTo>
                  <a:cubicBezTo>
                    <a:pt x="229" y="387"/>
                    <a:pt x="0" y="518"/>
                    <a:pt x="107" y="614"/>
                  </a:cubicBezTo>
                  <a:cubicBezTo>
                    <a:pt x="214" y="710"/>
                    <a:pt x="669" y="834"/>
                    <a:pt x="1027" y="876"/>
                  </a:cubicBezTo>
                  <a:cubicBezTo>
                    <a:pt x="1385" y="918"/>
                    <a:pt x="1942" y="888"/>
                    <a:pt x="2257" y="869"/>
                  </a:cubicBezTo>
                  <a:cubicBezTo>
                    <a:pt x="2572" y="850"/>
                    <a:pt x="2611" y="807"/>
                    <a:pt x="2917" y="764"/>
                  </a:cubicBezTo>
                  <a:cubicBezTo>
                    <a:pt x="3223" y="721"/>
                    <a:pt x="3850" y="644"/>
                    <a:pt x="4095" y="613"/>
                  </a:cubicBezTo>
                  <a:close/>
                </a:path>
              </a:pathLst>
            </a:custGeom>
            <a:solidFill>
              <a:srgbClr val="FFFF00"/>
            </a:solidFill>
            <a:ln w="28575" cmpd="sng">
              <a:solidFill>
                <a:srgbClr val="000000"/>
              </a:solidFill>
              <a:round/>
              <a:headEnd/>
              <a:tailEnd/>
            </a:ln>
          </p:spPr>
          <p:txBody>
            <a:bodyPr/>
            <a:lstStyle/>
            <a:p>
              <a:endParaRPr lang="zh-CN" altLang="en-US"/>
            </a:p>
          </p:txBody>
        </p:sp>
        <p:sp>
          <p:nvSpPr>
            <p:cNvPr id="4104" name="Line 7"/>
            <p:cNvSpPr>
              <a:spLocks noChangeShapeType="1"/>
            </p:cNvSpPr>
            <p:nvPr/>
          </p:nvSpPr>
          <p:spPr bwMode="auto">
            <a:xfrm>
              <a:off x="3043" y="1532"/>
              <a:ext cx="0" cy="3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Line 8"/>
            <p:cNvSpPr>
              <a:spLocks noChangeShapeType="1"/>
            </p:cNvSpPr>
            <p:nvPr/>
          </p:nvSpPr>
          <p:spPr bwMode="auto">
            <a:xfrm>
              <a:off x="3043" y="4696"/>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6" name="Line 9"/>
            <p:cNvSpPr>
              <a:spLocks noChangeShapeType="1"/>
            </p:cNvSpPr>
            <p:nvPr/>
          </p:nvSpPr>
          <p:spPr bwMode="auto">
            <a:xfrm>
              <a:off x="3043" y="1532"/>
              <a:ext cx="58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7" name="Line 10"/>
            <p:cNvSpPr>
              <a:spLocks noChangeShapeType="1"/>
            </p:cNvSpPr>
            <p:nvPr/>
          </p:nvSpPr>
          <p:spPr bwMode="auto">
            <a:xfrm>
              <a:off x="8919" y="1532"/>
              <a:ext cx="0" cy="3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8" name="Line 11"/>
            <p:cNvSpPr>
              <a:spLocks noChangeShapeType="1"/>
            </p:cNvSpPr>
            <p:nvPr/>
          </p:nvSpPr>
          <p:spPr bwMode="auto">
            <a:xfrm>
              <a:off x="3533" y="1532"/>
              <a:ext cx="0" cy="3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Line 12"/>
            <p:cNvSpPr>
              <a:spLocks noChangeShapeType="1"/>
            </p:cNvSpPr>
            <p:nvPr/>
          </p:nvSpPr>
          <p:spPr bwMode="auto">
            <a:xfrm>
              <a:off x="4023" y="1532"/>
              <a:ext cx="0" cy="3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0" name="Line 13"/>
            <p:cNvSpPr>
              <a:spLocks noChangeShapeType="1"/>
            </p:cNvSpPr>
            <p:nvPr/>
          </p:nvSpPr>
          <p:spPr bwMode="auto">
            <a:xfrm>
              <a:off x="4512" y="1532"/>
              <a:ext cx="0" cy="3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Line 14"/>
            <p:cNvSpPr>
              <a:spLocks noChangeShapeType="1"/>
            </p:cNvSpPr>
            <p:nvPr/>
          </p:nvSpPr>
          <p:spPr bwMode="auto">
            <a:xfrm>
              <a:off x="5002" y="1532"/>
              <a:ext cx="0" cy="3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Line 15"/>
            <p:cNvSpPr>
              <a:spLocks noChangeShapeType="1"/>
            </p:cNvSpPr>
            <p:nvPr/>
          </p:nvSpPr>
          <p:spPr bwMode="auto">
            <a:xfrm>
              <a:off x="5492" y="1532"/>
              <a:ext cx="0" cy="3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3" name="Line 16"/>
            <p:cNvSpPr>
              <a:spLocks noChangeShapeType="1"/>
            </p:cNvSpPr>
            <p:nvPr/>
          </p:nvSpPr>
          <p:spPr bwMode="auto">
            <a:xfrm>
              <a:off x="5981" y="1532"/>
              <a:ext cx="0" cy="3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4" name="Line 17"/>
            <p:cNvSpPr>
              <a:spLocks noChangeShapeType="1"/>
            </p:cNvSpPr>
            <p:nvPr/>
          </p:nvSpPr>
          <p:spPr bwMode="auto">
            <a:xfrm>
              <a:off x="6471" y="1532"/>
              <a:ext cx="0" cy="3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Line 18"/>
            <p:cNvSpPr>
              <a:spLocks noChangeShapeType="1"/>
            </p:cNvSpPr>
            <p:nvPr/>
          </p:nvSpPr>
          <p:spPr bwMode="auto">
            <a:xfrm>
              <a:off x="6961" y="1532"/>
              <a:ext cx="0" cy="3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6" name="Line 19"/>
            <p:cNvSpPr>
              <a:spLocks noChangeShapeType="1"/>
            </p:cNvSpPr>
            <p:nvPr/>
          </p:nvSpPr>
          <p:spPr bwMode="auto">
            <a:xfrm>
              <a:off x="7450" y="1532"/>
              <a:ext cx="0" cy="3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7" name="Line 20"/>
            <p:cNvSpPr>
              <a:spLocks noChangeShapeType="1"/>
            </p:cNvSpPr>
            <p:nvPr/>
          </p:nvSpPr>
          <p:spPr bwMode="auto">
            <a:xfrm>
              <a:off x="7940" y="1532"/>
              <a:ext cx="0" cy="3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Line 21"/>
            <p:cNvSpPr>
              <a:spLocks noChangeShapeType="1"/>
            </p:cNvSpPr>
            <p:nvPr/>
          </p:nvSpPr>
          <p:spPr bwMode="auto">
            <a:xfrm>
              <a:off x="8430" y="1532"/>
              <a:ext cx="0" cy="3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9" name="Line 22"/>
            <p:cNvSpPr>
              <a:spLocks noChangeShapeType="1"/>
            </p:cNvSpPr>
            <p:nvPr/>
          </p:nvSpPr>
          <p:spPr bwMode="auto">
            <a:xfrm>
              <a:off x="3043" y="4453"/>
              <a:ext cx="58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0" name="Line 23"/>
            <p:cNvSpPr>
              <a:spLocks noChangeShapeType="1"/>
            </p:cNvSpPr>
            <p:nvPr/>
          </p:nvSpPr>
          <p:spPr bwMode="auto">
            <a:xfrm>
              <a:off x="3043" y="4210"/>
              <a:ext cx="58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1" name="Line 24"/>
            <p:cNvSpPr>
              <a:spLocks noChangeShapeType="1"/>
            </p:cNvSpPr>
            <p:nvPr/>
          </p:nvSpPr>
          <p:spPr bwMode="auto">
            <a:xfrm>
              <a:off x="3166" y="3723"/>
              <a:ext cx="587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Line 25"/>
            <p:cNvSpPr>
              <a:spLocks noChangeShapeType="1"/>
            </p:cNvSpPr>
            <p:nvPr/>
          </p:nvSpPr>
          <p:spPr bwMode="auto">
            <a:xfrm>
              <a:off x="3043" y="3721"/>
              <a:ext cx="5876"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3" name="Line 26"/>
            <p:cNvSpPr>
              <a:spLocks noChangeShapeType="1"/>
            </p:cNvSpPr>
            <p:nvPr/>
          </p:nvSpPr>
          <p:spPr bwMode="auto">
            <a:xfrm>
              <a:off x="3043" y="3966"/>
              <a:ext cx="5876"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4" name="Line 27"/>
            <p:cNvSpPr>
              <a:spLocks noChangeShapeType="1"/>
            </p:cNvSpPr>
            <p:nvPr/>
          </p:nvSpPr>
          <p:spPr bwMode="auto">
            <a:xfrm>
              <a:off x="3043" y="3475"/>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5" name="Line 28"/>
            <p:cNvSpPr>
              <a:spLocks noChangeShapeType="1"/>
            </p:cNvSpPr>
            <p:nvPr/>
          </p:nvSpPr>
          <p:spPr bwMode="auto">
            <a:xfrm>
              <a:off x="3043" y="3719"/>
              <a:ext cx="5876"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6" name="Line 29"/>
            <p:cNvSpPr>
              <a:spLocks noChangeShapeType="1"/>
            </p:cNvSpPr>
            <p:nvPr/>
          </p:nvSpPr>
          <p:spPr bwMode="auto">
            <a:xfrm>
              <a:off x="3043" y="3235"/>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7" name="Line 30"/>
            <p:cNvSpPr>
              <a:spLocks noChangeShapeType="1"/>
            </p:cNvSpPr>
            <p:nvPr/>
          </p:nvSpPr>
          <p:spPr bwMode="auto">
            <a:xfrm>
              <a:off x="3043" y="3234"/>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8" name="Line 31"/>
            <p:cNvSpPr>
              <a:spLocks noChangeShapeType="1"/>
            </p:cNvSpPr>
            <p:nvPr/>
          </p:nvSpPr>
          <p:spPr bwMode="auto">
            <a:xfrm>
              <a:off x="3043" y="2992"/>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9" name="Line 32"/>
            <p:cNvSpPr>
              <a:spLocks noChangeShapeType="1"/>
            </p:cNvSpPr>
            <p:nvPr/>
          </p:nvSpPr>
          <p:spPr bwMode="auto">
            <a:xfrm>
              <a:off x="3043" y="2749"/>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0" name="Line 33"/>
            <p:cNvSpPr>
              <a:spLocks noChangeShapeType="1"/>
            </p:cNvSpPr>
            <p:nvPr/>
          </p:nvSpPr>
          <p:spPr bwMode="auto">
            <a:xfrm>
              <a:off x="3043" y="2506"/>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1" name="Line 34"/>
            <p:cNvSpPr>
              <a:spLocks noChangeShapeType="1"/>
            </p:cNvSpPr>
            <p:nvPr/>
          </p:nvSpPr>
          <p:spPr bwMode="auto">
            <a:xfrm>
              <a:off x="3043" y="2262"/>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2" name="Line 35"/>
            <p:cNvSpPr>
              <a:spLocks noChangeShapeType="1"/>
            </p:cNvSpPr>
            <p:nvPr/>
          </p:nvSpPr>
          <p:spPr bwMode="auto">
            <a:xfrm>
              <a:off x="3043" y="2019"/>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3" name="Line 36"/>
            <p:cNvSpPr>
              <a:spLocks noChangeShapeType="1"/>
            </p:cNvSpPr>
            <p:nvPr/>
          </p:nvSpPr>
          <p:spPr bwMode="auto">
            <a:xfrm>
              <a:off x="3043" y="1774"/>
              <a:ext cx="58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4" name="Rectangle 37"/>
            <p:cNvSpPr>
              <a:spLocks noChangeArrowheads="1"/>
            </p:cNvSpPr>
            <p:nvPr/>
          </p:nvSpPr>
          <p:spPr bwMode="auto">
            <a:xfrm>
              <a:off x="7525" y="1868"/>
              <a:ext cx="507"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Times New Roman" panose="02020603050405020304" pitchFamily="18" charset="0"/>
                </a:rPr>
                <a:t>a</a:t>
              </a:r>
              <a:endParaRPr lang="en-US" altLang="zh-CN" sz="2400"/>
            </a:p>
          </p:txBody>
        </p:sp>
        <p:sp>
          <p:nvSpPr>
            <p:cNvPr id="4135" name="Rectangle 38"/>
            <p:cNvSpPr>
              <a:spLocks noChangeArrowheads="1"/>
            </p:cNvSpPr>
            <p:nvPr/>
          </p:nvSpPr>
          <p:spPr bwMode="auto">
            <a:xfrm>
              <a:off x="6471" y="2262"/>
              <a:ext cx="503"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Times New Roman" panose="02020603050405020304" pitchFamily="18" charset="0"/>
                </a:rPr>
                <a:t>b</a:t>
              </a:r>
              <a:endParaRPr lang="en-US" altLang="zh-CN" sz="2400"/>
            </a:p>
          </p:txBody>
        </p:sp>
        <p:sp>
          <p:nvSpPr>
            <p:cNvPr id="4136" name="Rectangle 39"/>
            <p:cNvSpPr>
              <a:spLocks noChangeArrowheads="1"/>
            </p:cNvSpPr>
            <p:nvPr/>
          </p:nvSpPr>
          <p:spPr bwMode="auto">
            <a:xfrm>
              <a:off x="4926" y="2153"/>
              <a:ext cx="500"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Times New Roman" panose="02020603050405020304" pitchFamily="18" charset="0"/>
                </a:rPr>
                <a:t>c</a:t>
              </a:r>
              <a:endParaRPr lang="en-US" altLang="zh-CN" sz="2400"/>
            </a:p>
          </p:txBody>
        </p:sp>
        <p:sp>
          <p:nvSpPr>
            <p:cNvPr id="4137" name="Rectangle 40"/>
            <p:cNvSpPr>
              <a:spLocks noChangeArrowheads="1"/>
            </p:cNvSpPr>
            <p:nvPr/>
          </p:nvSpPr>
          <p:spPr bwMode="auto">
            <a:xfrm>
              <a:off x="5101" y="2826"/>
              <a:ext cx="50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Times New Roman" panose="02020603050405020304" pitchFamily="18" charset="0"/>
                </a:rPr>
                <a:t>d</a:t>
              </a:r>
              <a:endParaRPr lang="en-US" altLang="zh-CN" sz="2400"/>
            </a:p>
          </p:txBody>
        </p:sp>
        <p:sp>
          <p:nvSpPr>
            <p:cNvPr id="4138" name="Line 41"/>
            <p:cNvSpPr>
              <a:spLocks noChangeShapeType="1"/>
            </p:cNvSpPr>
            <p:nvPr/>
          </p:nvSpPr>
          <p:spPr bwMode="auto">
            <a:xfrm>
              <a:off x="3533" y="2262"/>
              <a:ext cx="979" cy="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39" name="Line 42"/>
            <p:cNvSpPr>
              <a:spLocks noChangeShapeType="1"/>
            </p:cNvSpPr>
            <p:nvPr/>
          </p:nvSpPr>
          <p:spPr bwMode="auto">
            <a:xfrm flipV="1">
              <a:off x="3533" y="1774"/>
              <a:ext cx="0" cy="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40" name="Rectangle 43"/>
            <p:cNvSpPr>
              <a:spLocks noChangeArrowheads="1"/>
            </p:cNvSpPr>
            <p:nvPr/>
          </p:nvSpPr>
          <p:spPr bwMode="auto">
            <a:xfrm>
              <a:off x="4280" y="1966"/>
              <a:ext cx="503"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x</a:t>
              </a:r>
              <a:endParaRPr lang="en-US" altLang="zh-CN"/>
            </a:p>
          </p:txBody>
        </p:sp>
        <p:sp>
          <p:nvSpPr>
            <p:cNvPr id="4141" name="Rectangle 44"/>
            <p:cNvSpPr>
              <a:spLocks noChangeArrowheads="1"/>
            </p:cNvSpPr>
            <p:nvPr/>
          </p:nvSpPr>
          <p:spPr bwMode="auto">
            <a:xfrm>
              <a:off x="3320" y="1525"/>
              <a:ext cx="50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y</a:t>
              </a:r>
              <a:endParaRPr lang="en-US" altLang="zh-CN"/>
            </a:p>
          </p:txBody>
        </p:sp>
        <p:sp>
          <p:nvSpPr>
            <p:cNvPr id="4142" name="Oval 45"/>
            <p:cNvSpPr>
              <a:spLocks noChangeArrowheads="1"/>
            </p:cNvSpPr>
            <p:nvPr/>
          </p:nvSpPr>
          <p:spPr bwMode="auto">
            <a:xfrm>
              <a:off x="7350" y="2158"/>
              <a:ext cx="175" cy="174"/>
            </a:xfrm>
            <a:prstGeom prst="ellipse">
              <a:avLst/>
            </a:prstGeom>
            <a:noFill/>
            <a:ln w="9525" algn="ctr">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3" name="Oval 46"/>
            <p:cNvSpPr>
              <a:spLocks noChangeArrowheads="1"/>
            </p:cNvSpPr>
            <p:nvPr/>
          </p:nvSpPr>
          <p:spPr bwMode="auto">
            <a:xfrm>
              <a:off x="6370" y="2652"/>
              <a:ext cx="175" cy="174"/>
            </a:xfrm>
            <a:prstGeom prst="ellipse">
              <a:avLst/>
            </a:prstGeom>
            <a:noFill/>
            <a:ln w="9525"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4" name="Oval 47"/>
            <p:cNvSpPr>
              <a:spLocks noChangeArrowheads="1"/>
            </p:cNvSpPr>
            <p:nvPr/>
          </p:nvSpPr>
          <p:spPr bwMode="auto">
            <a:xfrm>
              <a:off x="4926" y="2652"/>
              <a:ext cx="175" cy="174"/>
            </a:xfrm>
            <a:prstGeom prst="ellipse">
              <a:avLst/>
            </a:prstGeom>
            <a:noFill/>
            <a:ln w="9525"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5" name="Oval 48"/>
            <p:cNvSpPr>
              <a:spLocks noChangeArrowheads="1"/>
            </p:cNvSpPr>
            <p:nvPr/>
          </p:nvSpPr>
          <p:spPr bwMode="auto">
            <a:xfrm>
              <a:off x="4926" y="3129"/>
              <a:ext cx="175" cy="174"/>
            </a:xfrm>
            <a:prstGeom prst="ellipse">
              <a:avLst/>
            </a:prstGeom>
            <a:noFill/>
            <a:ln w="9525"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101" name="Text Box 49"/>
          <p:cNvSpPr txBox="1">
            <a:spLocks noChangeArrowheads="1"/>
          </p:cNvSpPr>
          <p:nvPr/>
        </p:nvSpPr>
        <p:spPr bwMode="auto">
          <a:xfrm>
            <a:off x="1258888" y="4221163"/>
            <a:ext cx="2376487"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t>边界条件的处理：</a:t>
            </a:r>
          </a:p>
          <a:p>
            <a:pPr lvl="1" eaLnBrk="1" hangingPunct="1">
              <a:spcBef>
                <a:spcPct val="50000"/>
              </a:spcBef>
              <a:buFontTx/>
              <a:buChar char="•"/>
            </a:pPr>
            <a:r>
              <a:rPr lang="zh-CN" altLang="en-US" sz="2000" b="1"/>
              <a:t>复杂性</a:t>
            </a:r>
          </a:p>
          <a:p>
            <a:pPr lvl="1" eaLnBrk="1" hangingPunct="1">
              <a:spcBef>
                <a:spcPct val="50000"/>
              </a:spcBef>
              <a:buFontTx/>
              <a:buChar char="•"/>
            </a:pPr>
            <a:r>
              <a:rPr lang="zh-CN" altLang="en-US" sz="2000" b="1"/>
              <a:t>精度</a:t>
            </a:r>
          </a:p>
          <a:p>
            <a:pPr eaLnBrk="1" hangingPunct="1">
              <a:spcBef>
                <a:spcPct val="50000"/>
              </a:spcBef>
            </a:pPr>
            <a:endParaRPr lang="en-US" altLang="zh-CN" sz="2000" b="1"/>
          </a:p>
        </p:txBody>
      </p:sp>
    </p:spTree>
    <p:extLst>
      <p:ext uri="{BB962C8B-B14F-4D97-AF65-F5344CB8AC3E}">
        <p14:creationId xmlns:p14="http://schemas.microsoft.com/office/powerpoint/2010/main" val="3405108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457200" y="476250"/>
            <a:ext cx="8229600" cy="5649913"/>
          </a:xfrm>
        </p:spPr>
        <p:txBody>
          <a:bodyPr/>
          <a:lstStyle/>
          <a:p>
            <a:pPr eaLnBrk="1" hangingPunct="1"/>
            <a:r>
              <a:rPr lang="zh-CN" altLang="en-US" b="1"/>
              <a:t>解决办法</a:t>
            </a:r>
          </a:p>
          <a:p>
            <a:pPr lvl="1" eaLnBrk="1" hangingPunct="1"/>
            <a:r>
              <a:rPr lang="zh-CN" altLang="en-US"/>
              <a:t>贴体网格（</a:t>
            </a:r>
            <a:r>
              <a:rPr lang="en-US" altLang="zh-CN"/>
              <a:t>Body-fitted grids</a:t>
            </a:r>
            <a:r>
              <a:rPr lang="zh-CN" altLang="en-US"/>
              <a:t>）</a:t>
            </a:r>
          </a:p>
          <a:p>
            <a:pPr lvl="2" eaLnBrk="1" hangingPunct="1"/>
            <a:r>
              <a:rPr lang="zh-CN" altLang="en-US"/>
              <a:t>建立曲线坐标系</a:t>
            </a:r>
          </a:p>
          <a:p>
            <a:pPr lvl="2" eaLnBrk="1" hangingPunct="1"/>
            <a:endParaRPr lang="zh-CN" altLang="en-US"/>
          </a:p>
          <a:p>
            <a:pPr lvl="2" eaLnBrk="1" hangingPunct="1"/>
            <a:r>
              <a:rPr lang="zh-CN" altLang="en-US"/>
              <a:t>使求解域边界为坐标线</a:t>
            </a:r>
          </a:p>
          <a:p>
            <a:pPr lvl="3" eaLnBrk="1" hangingPunct="1"/>
            <a:r>
              <a:rPr lang="zh-CN" altLang="en-US"/>
              <a:t>例：翼型贴体网格</a:t>
            </a:r>
          </a:p>
          <a:p>
            <a:pPr lvl="4" eaLnBrk="1" hangingPunct="1"/>
            <a:r>
              <a:rPr lang="zh-CN" altLang="en-US"/>
              <a:t>物面 </a:t>
            </a:r>
          </a:p>
          <a:p>
            <a:pPr lvl="4" eaLnBrk="1" hangingPunct="1"/>
            <a:r>
              <a:rPr lang="zh-CN" altLang="en-US"/>
              <a:t>远场</a:t>
            </a:r>
          </a:p>
          <a:p>
            <a:pPr lvl="4" eaLnBrk="1" hangingPunct="1"/>
            <a:r>
              <a:rPr lang="zh-CN" altLang="en-US"/>
              <a:t>此求解域为多连通域，为了</a:t>
            </a:r>
          </a:p>
          <a:p>
            <a:pPr lvl="4" eaLnBrk="1" hangingPunct="1">
              <a:buFontTx/>
              <a:buNone/>
            </a:pPr>
            <a:r>
              <a:rPr lang="zh-CN" altLang="en-US"/>
              <a:t>   使其变为单连通域，取</a:t>
            </a:r>
          </a:p>
          <a:p>
            <a:pPr lvl="4" eaLnBrk="1" hangingPunct="1">
              <a:buFontTx/>
              <a:buNone/>
            </a:pPr>
            <a:r>
              <a:rPr lang="zh-CN" altLang="en-US"/>
              <a:t>   一条           的边界割开，</a:t>
            </a:r>
          </a:p>
          <a:p>
            <a:pPr lvl="4" eaLnBrk="1" hangingPunct="1">
              <a:buFontTx/>
              <a:buNone/>
            </a:pPr>
            <a:r>
              <a:rPr lang="zh-CN" altLang="en-US"/>
              <a:t>   使其为同时为</a:t>
            </a:r>
          </a:p>
          <a:p>
            <a:pPr lvl="4" eaLnBrk="1" hangingPunct="1">
              <a:buFontTx/>
              <a:buNone/>
            </a:pPr>
            <a:endParaRPr lang="zh-CN" altLang="en-US"/>
          </a:p>
          <a:p>
            <a:pPr lvl="4" eaLnBrk="1" hangingPunct="1">
              <a:buFontTx/>
              <a:buNone/>
            </a:pPr>
            <a:r>
              <a:rPr lang="zh-CN" altLang="en-US"/>
              <a:t>   （割线边界，图中虚线）</a:t>
            </a:r>
          </a:p>
        </p:txBody>
      </p:sp>
      <p:grpSp>
        <p:nvGrpSpPr>
          <p:cNvPr id="5123" name="Group 34"/>
          <p:cNvGrpSpPr>
            <a:grpSpLocks/>
          </p:cNvGrpSpPr>
          <p:nvPr/>
        </p:nvGrpSpPr>
        <p:grpSpPr bwMode="auto">
          <a:xfrm>
            <a:off x="5435600" y="4149725"/>
            <a:ext cx="3390900" cy="2160588"/>
            <a:chOff x="1701" y="1298"/>
            <a:chExt cx="2136" cy="1361"/>
          </a:xfrm>
        </p:grpSpPr>
        <p:sp>
          <p:nvSpPr>
            <p:cNvPr id="5137" name="AutoShape 6"/>
            <p:cNvSpPr>
              <a:spLocks noChangeAspect="1" noChangeArrowheads="1"/>
            </p:cNvSpPr>
            <p:nvPr/>
          </p:nvSpPr>
          <p:spPr bwMode="auto">
            <a:xfrm>
              <a:off x="1701" y="1298"/>
              <a:ext cx="2136"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38" name="Freeform 7"/>
            <p:cNvSpPr>
              <a:spLocks/>
            </p:cNvSpPr>
            <p:nvPr/>
          </p:nvSpPr>
          <p:spPr bwMode="auto">
            <a:xfrm>
              <a:off x="1707" y="1304"/>
              <a:ext cx="2118" cy="1349"/>
            </a:xfrm>
            <a:custGeom>
              <a:avLst/>
              <a:gdLst>
                <a:gd name="T0" fmla="*/ 1 w 7650"/>
                <a:gd name="T1" fmla="*/ 0 h 4872"/>
                <a:gd name="T2" fmla="*/ 1 w 7650"/>
                <a:gd name="T3" fmla="*/ 0 h 4872"/>
                <a:gd name="T4" fmla="*/ 1 w 7650"/>
                <a:gd name="T5" fmla="*/ 1 h 4872"/>
                <a:gd name="T6" fmla="*/ 1 w 7650"/>
                <a:gd name="T7" fmla="*/ 1 h 4872"/>
                <a:gd name="T8" fmla="*/ 1 w 7650"/>
                <a:gd name="T9" fmla="*/ 1 h 4872"/>
                <a:gd name="T10" fmla="*/ 0 w 7650"/>
                <a:gd name="T11" fmla="*/ 1 h 4872"/>
                <a:gd name="T12" fmla="*/ 0 w 7650"/>
                <a:gd name="T13" fmla="*/ 1 h 4872"/>
                <a:gd name="T14" fmla="*/ 0 w 7650"/>
                <a:gd name="T15" fmla="*/ 1 h 4872"/>
                <a:gd name="T16" fmla="*/ 0 w 7650"/>
                <a:gd name="T17" fmla="*/ 0 h 4872"/>
                <a:gd name="T18" fmla="*/ 0 w 7650"/>
                <a:gd name="T19" fmla="*/ 0 h 4872"/>
                <a:gd name="T20" fmla="*/ 0 w 7650"/>
                <a:gd name="T21" fmla="*/ 0 h 4872"/>
                <a:gd name="T22" fmla="*/ 0 w 7650"/>
                <a:gd name="T23" fmla="*/ 0 h 4872"/>
                <a:gd name="T24" fmla="*/ 1 w 7650"/>
                <a:gd name="T25" fmla="*/ 0 h 4872"/>
                <a:gd name="T26" fmla="*/ 1 w 7650"/>
                <a:gd name="T27" fmla="*/ 0 h 4872"/>
                <a:gd name="T28" fmla="*/ 1 w 7650"/>
                <a:gd name="T29" fmla="*/ 0 h 4872"/>
                <a:gd name="T30" fmla="*/ 1 w 7650"/>
                <a:gd name="T31" fmla="*/ 0 h 48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650" h="4872">
                  <a:moveTo>
                    <a:pt x="7648" y="2269"/>
                  </a:moveTo>
                  <a:cubicBezTo>
                    <a:pt x="7643" y="2505"/>
                    <a:pt x="7603" y="2879"/>
                    <a:pt x="7447" y="3202"/>
                  </a:cubicBezTo>
                  <a:cubicBezTo>
                    <a:pt x="7291" y="3525"/>
                    <a:pt x="7012" y="3965"/>
                    <a:pt x="6712" y="4207"/>
                  </a:cubicBezTo>
                  <a:cubicBezTo>
                    <a:pt x="6412" y="4449"/>
                    <a:pt x="6054" y="4554"/>
                    <a:pt x="5647" y="4657"/>
                  </a:cubicBezTo>
                  <a:cubicBezTo>
                    <a:pt x="5240" y="4760"/>
                    <a:pt x="4758" y="4797"/>
                    <a:pt x="4267" y="4825"/>
                  </a:cubicBezTo>
                  <a:cubicBezTo>
                    <a:pt x="3776" y="4853"/>
                    <a:pt x="3242" y="4872"/>
                    <a:pt x="2698" y="4825"/>
                  </a:cubicBezTo>
                  <a:cubicBezTo>
                    <a:pt x="2154" y="4778"/>
                    <a:pt x="1422" y="4789"/>
                    <a:pt x="1001" y="4541"/>
                  </a:cubicBezTo>
                  <a:cubicBezTo>
                    <a:pt x="580" y="4293"/>
                    <a:pt x="328" y="3725"/>
                    <a:pt x="172" y="3337"/>
                  </a:cubicBezTo>
                  <a:cubicBezTo>
                    <a:pt x="16" y="2949"/>
                    <a:pt x="0" y="2627"/>
                    <a:pt x="67" y="2213"/>
                  </a:cubicBezTo>
                  <a:cubicBezTo>
                    <a:pt x="134" y="1798"/>
                    <a:pt x="293" y="1187"/>
                    <a:pt x="575" y="849"/>
                  </a:cubicBezTo>
                  <a:cubicBezTo>
                    <a:pt x="857" y="511"/>
                    <a:pt x="1359" y="322"/>
                    <a:pt x="1762" y="187"/>
                  </a:cubicBezTo>
                  <a:cubicBezTo>
                    <a:pt x="2165" y="52"/>
                    <a:pt x="2552" y="56"/>
                    <a:pt x="2992" y="38"/>
                  </a:cubicBezTo>
                  <a:cubicBezTo>
                    <a:pt x="3432" y="20"/>
                    <a:pt x="3800" y="0"/>
                    <a:pt x="4402" y="82"/>
                  </a:cubicBezTo>
                  <a:cubicBezTo>
                    <a:pt x="5004" y="164"/>
                    <a:pt x="6094" y="277"/>
                    <a:pt x="6607" y="532"/>
                  </a:cubicBezTo>
                  <a:cubicBezTo>
                    <a:pt x="7120" y="787"/>
                    <a:pt x="7304" y="1323"/>
                    <a:pt x="7477" y="1612"/>
                  </a:cubicBezTo>
                  <a:cubicBezTo>
                    <a:pt x="7650" y="1901"/>
                    <a:pt x="7612" y="2132"/>
                    <a:pt x="7648" y="2269"/>
                  </a:cubicBezTo>
                  <a:close/>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 name="Freeform 8"/>
            <p:cNvSpPr>
              <a:spLocks/>
            </p:cNvSpPr>
            <p:nvPr/>
          </p:nvSpPr>
          <p:spPr bwMode="auto">
            <a:xfrm>
              <a:off x="2205" y="1797"/>
              <a:ext cx="1162" cy="254"/>
            </a:xfrm>
            <a:custGeom>
              <a:avLst/>
              <a:gdLst>
                <a:gd name="T0" fmla="*/ 1 w 4197"/>
                <a:gd name="T1" fmla="*/ 0 h 918"/>
                <a:gd name="T2" fmla="*/ 1 w 4197"/>
                <a:gd name="T3" fmla="*/ 0 h 918"/>
                <a:gd name="T4" fmla="*/ 0 w 4197"/>
                <a:gd name="T5" fmla="*/ 0 h 918"/>
                <a:gd name="T6" fmla="*/ 0 w 4197"/>
                <a:gd name="T7" fmla="*/ 0 h 918"/>
                <a:gd name="T8" fmla="*/ 0 w 4197"/>
                <a:gd name="T9" fmla="*/ 0 h 918"/>
                <a:gd name="T10" fmla="*/ 0 w 4197"/>
                <a:gd name="T11" fmla="*/ 0 h 918"/>
                <a:gd name="T12" fmla="*/ 0 w 4197"/>
                <a:gd name="T13" fmla="*/ 0 h 918"/>
                <a:gd name="T14" fmla="*/ 0 w 4197"/>
                <a:gd name="T15" fmla="*/ 0 h 918"/>
                <a:gd name="T16" fmla="*/ 0 w 4197"/>
                <a:gd name="T17" fmla="*/ 0 h 918"/>
                <a:gd name="T18" fmla="*/ 1 w 4197"/>
                <a:gd name="T19" fmla="*/ 0 h 9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97" h="918">
                  <a:moveTo>
                    <a:pt x="4095" y="613"/>
                  </a:moveTo>
                  <a:cubicBezTo>
                    <a:pt x="4197" y="526"/>
                    <a:pt x="3771" y="445"/>
                    <a:pt x="3482" y="350"/>
                  </a:cubicBezTo>
                  <a:cubicBezTo>
                    <a:pt x="3193" y="255"/>
                    <a:pt x="2771" y="88"/>
                    <a:pt x="2362" y="44"/>
                  </a:cubicBezTo>
                  <a:cubicBezTo>
                    <a:pt x="1953" y="0"/>
                    <a:pt x="1357" y="46"/>
                    <a:pt x="1027" y="89"/>
                  </a:cubicBezTo>
                  <a:cubicBezTo>
                    <a:pt x="697" y="132"/>
                    <a:pt x="535" y="211"/>
                    <a:pt x="382" y="299"/>
                  </a:cubicBezTo>
                  <a:cubicBezTo>
                    <a:pt x="229" y="387"/>
                    <a:pt x="0" y="518"/>
                    <a:pt x="107" y="614"/>
                  </a:cubicBezTo>
                  <a:cubicBezTo>
                    <a:pt x="214" y="710"/>
                    <a:pt x="669" y="834"/>
                    <a:pt x="1027" y="876"/>
                  </a:cubicBezTo>
                  <a:cubicBezTo>
                    <a:pt x="1385" y="918"/>
                    <a:pt x="1942" y="888"/>
                    <a:pt x="2257" y="869"/>
                  </a:cubicBezTo>
                  <a:cubicBezTo>
                    <a:pt x="2572" y="850"/>
                    <a:pt x="2611" y="807"/>
                    <a:pt x="2917" y="764"/>
                  </a:cubicBezTo>
                  <a:cubicBezTo>
                    <a:pt x="3223" y="721"/>
                    <a:pt x="3850" y="644"/>
                    <a:pt x="4095" y="613"/>
                  </a:cubicBezTo>
                  <a:close/>
                </a:path>
              </a:pathLst>
            </a:custGeom>
            <a:solidFill>
              <a:schemeClr val="tx2"/>
            </a:solidFill>
            <a:ln w="28575" cmpd="sng">
              <a:solidFill>
                <a:srgbClr val="000000"/>
              </a:solidFill>
              <a:round/>
              <a:headEnd/>
              <a:tailEnd/>
            </a:ln>
          </p:spPr>
          <p:txBody>
            <a:bodyPr/>
            <a:lstStyle/>
            <a:p>
              <a:endParaRPr lang="zh-CN" altLang="en-US"/>
            </a:p>
          </p:txBody>
        </p:sp>
        <p:sp>
          <p:nvSpPr>
            <p:cNvPr id="5140" name="Freeform 9"/>
            <p:cNvSpPr>
              <a:spLocks/>
            </p:cNvSpPr>
            <p:nvPr/>
          </p:nvSpPr>
          <p:spPr bwMode="auto">
            <a:xfrm>
              <a:off x="2029" y="1589"/>
              <a:ext cx="1462" cy="686"/>
            </a:xfrm>
            <a:custGeom>
              <a:avLst/>
              <a:gdLst>
                <a:gd name="T0" fmla="*/ 1 w 5282"/>
                <a:gd name="T1" fmla="*/ 0 h 2478"/>
                <a:gd name="T2" fmla="*/ 1 w 5282"/>
                <a:gd name="T3" fmla="*/ 0 h 2478"/>
                <a:gd name="T4" fmla="*/ 0 w 5282"/>
                <a:gd name="T5" fmla="*/ 0 h 2478"/>
                <a:gd name="T6" fmla="*/ 0 w 5282"/>
                <a:gd name="T7" fmla="*/ 0 h 2478"/>
                <a:gd name="T8" fmla="*/ 0 w 5282"/>
                <a:gd name="T9" fmla="*/ 0 h 2478"/>
                <a:gd name="T10" fmla="*/ 0 w 5282"/>
                <a:gd name="T11" fmla="*/ 0 h 2478"/>
                <a:gd name="T12" fmla="*/ 0 w 5282"/>
                <a:gd name="T13" fmla="*/ 0 h 2478"/>
                <a:gd name="T14" fmla="*/ 0 w 5282"/>
                <a:gd name="T15" fmla="*/ 0 h 2478"/>
                <a:gd name="T16" fmla="*/ 0 w 5282"/>
                <a:gd name="T17" fmla="*/ 0 h 2478"/>
                <a:gd name="T18" fmla="*/ 1 w 5282"/>
                <a:gd name="T19" fmla="*/ 0 h 2478"/>
                <a:gd name="T20" fmla="*/ 1 w 5282"/>
                <a:gd name="T21" fmla="*/ 0 h 2478"/>
                <a:gd name="T22" fmla="*/ 1 w 5282"/>
                <a:gd name="T23" fmla="*/ 0 h 2478"/>
                <a:gd name="T24" fmla="*/ 1 w 5282"/>
                <a:gd name="T25" fmla="*/ 0 h 24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282" h="2478">
                  <a:moveTo>
                    <a:pt x="4770" y="880"/>
                  </a:moveTo>
                  <a:cubicBezTo>
                    <a:pt x="4580" y="705"/>
                    <a:pt x="4505" y="642"/>
                    <a:pt x="4140" y="505"/>
                  </a:cubicBezTo>
                  <a:cubicBezTo>
                    <a:pt x="3775" y="368"/>
                    <a:pt x="3057" y="110"/>
                    <a:pt x="2580" y="55"/>
                  </a:cubicBezTo>
                  <a:cubicBezTo>
                    <a:pt x="2103" y="0"/>
                    <a:pt x="1640" y="98"/>
                    <a:pt x="1275" y="175"/>
                  </a:cubicBezTo>
                  <a:cubicBezTo>
                    <a:pt x="910" y="252"/>
                    <a:pt x="593" y="382"/>
                    <a:pt x="390" y="520"/>
                  </a:cubicBezTo>
                  <a:cubicBezTo>
                    <a:pt x="187" y="658"/>
                    <a:pt x="90" y="783"/>
                    <a:pt x="60" y="1000"/>
                  </a:cubicBezTo>
                  <a:cubicBezTo>
                    <a:pt x="30" y="1217"/>
                    <a:pt x="0" y="1593"/>
                    <a:pt x="210" y="1825"/>
                  </a:cubicBezTo>
                  <a:cubicBezTo>
                    <a:pt x="420" y="2057"/>
                    <a:pt x="865" y="2312"/>
                    <a:pt x="1320" y="2395"/>
                  </a:cubicBezTo>
                  <a:cubicBezTo>
                    <a:pt x="1775" y="2478"/>
                    <a:pt x="2500" y="2360"/>
                    <a:pt x="2940" y="2320"/>
                  </a:cubicBezTo>
                  <a:cubicBezTo>
                    <a:pt x="3380" y="2280"/>
                    <a:pt x="3653" y="2227"/>
                    <a:pt x="3960" y="2155"/>
                  </a:cubicBezTo>
                  <a:cubicBezTo>
                    <a:pt x="4267" y="2083"/>
                    <a:pt x="4565" y="1985"/>
                    <a:pt x="4785" y="1885"/>
                  </a:cubicBezTo>
                  <a:cubicBezTo>
                    <a:pt x="5005" y="1785"/>
                    <a:pt x="5282" y="1722"/>
                    <a:pt x="5280" y="1555"/>
                  </a:cubicBezTo>
                  <a:cubicBezTo>
                    <a:pt x="5278" y="1388"/>
                    <a:pt x="4960" y="1055"/>
                    <a:pt x="4770" y="880"/>
                  </a:cubicBez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 name="Freeform 10"/>
            <p:cNvSpPr>
              <a:spLocks/>
            </p:cNvSpPr>
            <p:nvPr/>
          </p:nvSpPr>
          <p:spPr bwMode="auto">
            <a:xfrm>
              <a:off x="2127" y="1715"/>
              <a:ext cx="1253" cy="445"/>
            </a:xfrm>
            <a:custGeom>
              <a:avLst/>
              <a:gdLst>
                <a:gd name="T0" fmla="*/ 1 w 4527"/>
                <a:gd name="T1" fmla="*/ 0 h 1612"/>
                <a:gd name="T2" fmla="*/ 1 w 4527"/>
                <a:gd name="T3" fmla="*/ 0 h 1612"/>
                <a:gd name="T4" fmla="*/ 0 w 4527"/>
                <a:gd name="T5" fmla="*/ 0 h 1612"/>
                <a:gd name="T6" fmla="*/ 0 w 4527"/>
                <a:gd name="T7" fmla="*/ 0 h 1612"/>
                <a:gd name="T8" fmla="*/ 0 w 4527"/>
                <a:gd name="T9" fmla="*/ 0 h 1612"/>
                <a:gd name="T10" fmla="*/ 0 w 4527"/>
                <a:gd name="T11" fmla="*/ 0 h 1612"/>
                <a:gd name="T12" fmla="*/ 0 w 4527"/>
                <a:gd name="T13" fmla="*/ 0 h 1612"/>
                <a:gd name="T14" fmla="*/ 0 w 4527"/>
                <a:gd name="T15" fmla="*/ 0 h 1612"/>
                <a:gd name="T16" fmla="*/ 0 w 4527"/>
                <a:gd name="T17" fmla="*/ 0 h 1612"/>
                <a:gd name="T18" fmla="*/ 0 w 4527"/>
                <a:gd name="T19" fmla="*/ 0 h 1612"/>
                <a:gd name="T20" fmla="*/ 1 w 4527"/>
                <a:gd name="T21" fmla="*/ 0 h 1612"/>
                <a:gd name="T22" fmla="*/ 1 w 4527"/>
                <a:gd name="T23" fmla="*/ 0 h 1612"/>
                <a:gd name="T24" fmla="*/ 1 w 4527"/>
                <a:gd name="T25" fmla="*/ 0 h 16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27" h="1612">
                  <a:moveTo>
                    <a:pt x="4462" y="834"/>
                  </a:moveTo>
                  <a:cubicBezTo>
                    <a:pt x="4306" y="750"/>
                    <a:pt x="4255" y="603"/>
                    <a:pt x="3892" y="473"/>
                  </a:cubicBezTo>
                  <a:cubicBezTo>
                    <a:pt x="3529" y="343"/>
                    <a:pt x="2782" y="106"/>
                    <a:pt x="2287" y="53"/>
                  </a:cubicBezTo>
                  <a:cubicBezTo>
                    <a:pt x="1792" y="0"/>
                    <a:pt x="1277" y="83"/>
                    <a:pt x="922" y="158"/>
                  </a:cubicBezTo>
                  <a:cubicBezTo>
                    <a:pt x="567" y="233"/>
                    <a:pt x="309" y="381"/>
                    <a:pt x="157" y="503"/>
                  </a:cubicBezTo>
                  <a:cubicBezTo>
                    <a:pt x="5" y="625"/>
                    <a:pt x="0" y="760"/>
                    <a:pt x="7" y="893"/>
                  </a:cubicBezTo>
                  <a:cubicBezTo>
                    <a:pt x="14" y="1026"/>
                    <a:pt x="32" y="1186"/>
                    <a:pt x="202" y="1299"/>
                  </a:cubicBezTo>
                  <a:cubicBezTo>
                    <a:pt x="372" y="1412"/>
                    <a:pt x="675" y="1526"/>
                    <a:pt x="1027" y="1569"/>
                  </a:cubicBezTo>
                  <a:cubicBezTo>
                    <a:pt x="1379" y="1612"/>
                    <a:pt x="1965" y="1570"/>
                    <a:pt x="2317" y="1555"/>
                  </a:cubicBezTo>
                  <a:cubicBezTo>
                    <a:pt x="2669" y="1540"/>
                    <a:pt x="2865" y="1522"/>
                    <a:pt x="3142" y="1480"/>
                  </a:cubicBezTo>
                  <a:cubicBezTo>
                    <a:pt x="3419" y="1438"/>
                    <a:pt x="3765" y="1360"/>
                    <a:pt x="3982" y="1300"/>
                  </a:cubicBezTo>
                  <a:cubicBezTo>
                    <a:pt x="4199" y="1240"/>
                    <a:pt x="4367" y="1197"/>
                    <a:pt x="4447" y="1120"/>
                  </a:cubicBezTo>
                  <a:cubicBezTo>
                    <a:pt x="4527" y="1043"/>
                    <a:pt x="4459" y="893"/>
                    <a:pt x="4462" y="834"/>
                  </a:cubicBez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2" name="Freeform 11"/>
            <p:cNvSpPr>
              <a:spLocks/>
            </p:cNvSpPr>
            <p:nvPr/>
          </p:nvSpPr>
          <p:spPr bwMode="auto">
            <a:xfrm>
              <a:off x="1893" y="1470"/>
              <a:ext cx="1681" cy="905"/>
            </a:xfrm>
            <a:custGeom>
              <a:avLst/>
              <a:gdLst>
                <a:gd name="T0" fmla="*/ 1 w 6074"/>
                <a:gd name="T1" fmla="*/ 0 h 3271"/>
                <a:gd name="T2" fmla="*/ 1 w 6074"/>
                <a:gd name="T3" fmla="*/ 0 h 3271"/>
                <a:gd name="T4" fmla="*/ 0 w 6074"/>
                <a:gd name="T5" fmla="*/ 0 h 3271"/>
                <a:gd name="T6" fmla="*/ 0 w 6074"/>
                <a:gd name="T7" fmla="*/ 0 h 3271"/>
                <a:gd name="T8" fmla="*/ 0 w 6074"/>
                <a:gd name="T9" fmla="*/ 0 h 3271"/>
                <a:gd name="T10" fmla="*/ 0 w 6074"/>
                <a:gd name="T11" fmla="*/ 0 h 3271"/>
                <a:gd name="T12" fmla="*/ 0 w 6074"/>
                <a:gd name="T13" fmla="*/ 0 h 3271"/>
                <a:gd name="T14" fmla="*/ 0 w 6074"/>
                <a:gd name="T15" fmla="*/ 0 h 3271"/>
                <a:gd name="T16" fmla="*/ 0 w 6074"/>
                <a:gd name="T17" fmla="*/ 0 h 3271"/>
                <a:gd name="T18" fmla="*/ 1 w 6074"/>
                <a:gd name="T19" fmla="*/ 0 h 3271"/>
                <a:gd name="T20" fmla="*/ 1 w 6074"/>
                <a:gd name="T21" fmla="*/ 0 h 3271"/>
                <a:gd name="T22" fmla="*/ 1 w 6074"/>
                <a:gd name="T23" fmla="*/ 0 h 3271"/>
                <a:gd name="T24" fmla="*/ 1 w 6074"/>
                <a:gd name="T25" fmla="*/ 0 h 3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74" h="3271">
                  <a:moveTo>
                    <a:pt x="5455" y="910"/>
                  </a:moveTo>
                  <a:cubicBezTo>
                    <a:pt x="5218" y="666"/>
                    <a:pt x="5026" y="661"/>
                    <a:pt x="4629" y="521"/>
                  </a:cubicBezTo>
                  <a:cubicBezTo>
                    <a:pt x="4232" y="381"/>
                    <a:pt x="3545" y="142"/>
                    <a:pt x="3070" y="71"/>
                  </a:cubicBezTo>
                  <a:cubicBezTo>
                    <a:pt x="2595" y="0"/>
                    <a:pt x="2142" y="41"/>
                    <a:pt x="1780" y="95"/>
                  </a:cubicBezTo>
                  <a:cubicBezTo>
                    <a:pt x="1418" y="149"/>
                    <a:pt x="1132" y="270"/>
                    <a:pt x="895" y="395"/>
                  </a:cubicBezTo>
                  <a:cubicBezTo>
                    <a:pt x="658" y="520"/>
                    <a:pt x="480" y="588"/>
                    <a:pt x="355" y="845"/>
                  </a:cubicBezTo>
                  <a:cubicBezTo>
                    <a:pt x="230" y="1102"/>
                    <a:pt x="0" y="1580"/>
                    <a:pt x="145" y="1941"/>
                  </a:cubicBezTo>
                  <a:cubicBezTo>
                    <a:pt x="290" y="2301"/>
                    <a:pt x="748" y="2786"/>
                    <a:pt x="1225" y="3006"/>
                  </a:cubicBezTo>
                  <a:cubicBezTo>
                    <a:pt x="1702" y="3226"/>
                    <a:pt x="2493" y="3251"/>
                    <a:pt x="3010" y="3261"/>
                  </a:cubicBezTo>
                  <a:cubicBezTo>
                    <a:pt x="3527" y="3271"/>
                    <a:pt x="3943" y="3173"/>
                    <a:pt x="4330" y="3066"/>
                  </a:cubicBezTo>
                  <a:cubicBezTo>
                    <a:pt x="4717" y="2959"/>
                    <a:pt x="5047" y="2797"/>
                    <a:pt x="5334" y="2617"/>
                  </a:cubicBezTo>
                  <a:cubicBezTo>
                    <a:pt x="5621" y="2437"/>
                    <a:pt x="6034" y="2271"/>
                    <a:pt x="6054" y="1987"/>
                  </a:cubicBezTo>
                  <a:cubicBezTo>
                    <a:pt x="6074" y="1703"/>
                    <a:pt x="5692" y="1154"/>
                    <a:pt x="5455" y="910"/>
                  </a:cubicBez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 name="Freeform 12"/>
            <p:cNvSpPr>
              <a:spLocks/>
            </p:cNvSpPr>
            <p:nvPr/>
          </p:nvSpPr>
          <p:spPr bwMode="auto">
            <a:xfrm>
              <a:off x="1832" y="1382"/>
              <a:ext cx="1847" cy="1142"/>
            </a:xfrm>
            <a:custGeom>
              <a:avLst/>
              <a:gdLst>
                <a:gd name="T0" fmla="*/ 1 w 6672"/>
                <a:gd name="T1" fmla="*/ 0 h 4127"/>
                <a:gd name="T2" fmla="*/ 1 w 6672"/>
                <a:gd name="T3" fmla="*/ 1 h 4127"/>
                <a:gd name="T4" fmla="*/ 1 w 6672"/>
                <a:gd name="T5" fmla="*/ 1 h 4127"/>
                <a:gd name="T6" fmla="*/ 1 w 6672"/>
                <a:gd name="T7" fmla="*/ 1 h 4127"/>
                <a:gd name="T8" fmla="*/ 0 w 6672"/>
                <a:gd name="T9" fmla="*/ 1 h 4127"/>
                <a:gd name="T10" fmla="*/ 0 w 6672"/>
                <a:gd name="T11" fmla="*/ 1 h 4127"/>
                <a:gd name="T12" fmla="*/ 0 w 6672"/>
                <a:gd name="T13" fmla="*/ 1 h 4127"/>
                <a:gd name="T14" fmla="*/ 0 w 6672"/>
                <a:gd name="T15" fmla="*/ 0 h 4127"/>
                <a:gd name="T16" fmla="*/ 0 w 6672"/>
                <a:gd name="T17" fmla="*/ 0 h 4127"/>
                <a:gd name="T18" fmla="*/ 0 w 6672"/>
                <a:gd name="T19" fmla="*/ 0 h 4127"/>
                <a:gd name="T20" fmla="*/ 0 w 6672"/>
                <a:gd name="T21" fmla="*/ 0 h 4127"/>
                <a:gd name="T22" fmla="*/ 0 w 6672"/>
                <a:gd name="T23" fmla="*/ 0 h 4127"/>
                <a:gd name="T24" fmla="*/ 1 w 6672"/>
                <a:gd name="T25" fmla="*/ 0 h 4127"/>
                <a:gd name="T26" fmla="*/ 1 w 6672"/>
                <a:gd name="T27" fmla="*/ 0 h 4127"/>
                <a:gd name="T28" fmla="*/ 1 w 6672"/>
                <a:gd name="T29" fmla="*/ 0 h 4127"/>
                <a:gd name="T30" fmla="*/ 1 w 6672"/>
                <a:gd name="T31" fmla="*/ 0 h 4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672" h="4127">
                  <a:moveTo>
                    <a:pt x="6426" y="2788"/>
                  </a:moveTo>
                  <a:cubicBezTo>
                    <a:pt x="6291" y="3044"/>
                    <a:pt x="6027" y="3216"/>
                    <a:pt x="5797" y="3373"/>
                  </a:cubicBezTo>
                  <a:cubicBezTo>
                    <a:pt x="5567" y="3530"/>
                    <a:pt x="5307" y="3623"/>
                    <a:pt x="5047" y="3733"/>
                  </a:cubicBezTo>
                  <a:cubicBezTo>
                    <a:pt x="4787" y="3843"/>
                    <a:pt x="4534" y="3976"/>
                    <a:pt x="4237" y="4033"/>
                  </a:cubicBezTo>
                  <a:cubicBezTo>
                    <a:pt x="3940" y="4090"/>
                    <a:pt x="3607" y="4073"/>
                    <a:pt x="3262" y="4078"/>
                  </a:cubicBezTo>
                  <a:cubicBezTo>
                    <a:pt x="2917" y="4083"/>
                    <a:pt x="2536" y="4127"/>
                    <a:pt x="2166" y="4062"/>
                  </a:cubicBezTo>
                  <a:cubicBezTo>
                    <a:pt x="1796" y="3997"/>
                    <a:pt x="1343" y="3865"/>
                    <a:pt x="1041" y="3688"/>
                  </a:cubicBezTo>
                  <a:cubicBezTo>
                    <a:pt x="739" y="3511"/>
                    <a:pt x="522" y="3276"/>
                    <a:pt x="352" y="2999"/>
                  </a:cubicBezTo>
                  <a:cubicBezTo>
                    <a:pt x="182" y="2722"/>
                    <a:pt x="0" y="2400"/>
                    <a:pt x="22" y="2025"/>
                  </a:cubicBezTo>
                  <a:cubicBezTo>
                    <a:pt x="44" y="1650"/>
                    <a:pt x="222" y="1060"/>
                    <a:pt x="487" y="750"/>
                  </a:cubicBezTo>
                  <a:cubicBezTo>
                    <a:pt x="752" y="440"/>
                    <a:pt x="1230" y="288"/>
                    <a:pt x="1612" y="165"/>
                  </a:cubicBezTo>
                  <a:cubicBezTo>
                    <a:pt x="1994" y="42"/>
                    <a:pt x="2352" y="0"/>
                    <a:pt x="2782" y="14"/>
                  </a:cubicBezTo>
                  <a:cubicBezTo>
                    <a:pt x="3212" y="28"/>
                    <a:pt x="3650" y="78"/>
                    <a:pt x="4192" y="250"/>
                  </a:cubicBezTo>
                  <a:cubicBezTo>
                    <a:pt x="4734" y="422"/>
                    <a:pt x="5635" y="784"/>
                    <a:pt x="6037" y="1049"/>
                  </a:cubicBezTo>
                  <a:cubicBezTo>
                    <a:pt x="6439" y="1314"/>
                    <a:pt x="6542" y="1550"/>
                    <a:pt x="6607" y="1840"/>
                  </a:cubicBezTo>
                  <a:cubicBezTo>
                    <a:pt x="6672" y="2129"/>
                    <a:pt x="6509" y="2528"/>
                    <a:pt x="6426" y="2788"/>
                  </a:cubicBez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4" name="Freeform 13"/>
            <p:cNvSpPr>
              <a:spLocks/>
            </p:cNvSpPr>
            <p:nvPr/>
          </p:nvSpPr>
          <p:spPr bwMode="auto">
            <a:xfrm>
              <a:off x="3243" y="1888"/>
              <a:ext cx="590" cy="86"/>
            </a:xfrm>
            <a:custGeom>
              <a:avLst/>
              <a:gdLst>
                <a:gd name="T0" fmla="*/ 0 w 1808"/>
                <a:gd name="T1" fmla="*/ 1 h 180"/>
                <a:gd name="T2" fmla="*/ 0 w 1808"/>
                <a:gd name="T3" fmla="*/ 0 h 180"/>
                <a:gd name="T4" fmla="*/ 1 w 1808"/>
                <a:gd name="T5" fmla="*/ 0 h 180"/>
                <a:gd name="T6" fmla="*/ 1 w 1808"/>
                <a:gd name="T7" fmla="*/ 0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8" h="180">
                  <a:moveTo>
                    <a:pt x="0" y="180"/>
                  </a:moveTo>
                  <a:cubicBezTo>
                    <a:pt x="213" y="155"/>
                    <a:pt x="426" y="130"/>
                    <a:pt x="647" y="105"/>
                  </a:cubicBezTo>
                  <a:cubicBezTo>
                    <a:pt x="868" y="80"/>
                    <a:pt x="1132" y="47"/>
                    <a:pt x="1325" y="30"/>
                  </a:cubicBezTo>
                  <a:cubicBezTo>
                    <a:pt x="1518" y="13"/>
                    <a:pt x="1720" y="5"/>
                    <a:pt x="1808" y="0"/>
                  </a:cubicBezTo>
                </a:path>
              </a:pathLst>
            </a:custGeom>
            <a:noFill/>
            <a:ln w="9525" cap="flat">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 name="Freeform 14"/>
            <p:cNvSpPr>
              <a:spLocks/>
            </p:cNvSpPr>
            <p:nvPr/>
          </p:nvSpPr>
          <p:spPr bwMode="auto">
            <a:xfrm>
              <a:off x="3191" y="1458"/>
              <a:ext cx="370" cy="466"/>
            </a:xfrm>
            <a:custGeom>
              <a:avLst/>
              <a:gdLst>
                <a:gd name="T0" fmla="*/ 0 w 1275"/>
                <a:gd name="T1" fmla="*/ 0 h 1640"/>
                <a:gd name="T2" fmla="*/ 0 w 1275"/>
                <a:gd name="T3" fmla="*/ 0 h 1640"/>
                <a:gd name="T4" fmla="*/ 0 w 1275"/>
                <a:gd name="T5" fmla="*/ 0 h 1640"/>
                <a:gd name="T6" fmla="*/ 0 w 1275"/>
                <a:gd name="T7" fmla="*/ 0 h 1640"/>
                <a:gd name="T8" fmla="*/ 0 w 1275"/>
                <a:gd name="T9" fmla="*/ 0 h 16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5" h="1640">
                  <a:moveTo>
                    <a:pt x="0" y="1640"/>
                  </a:moveTo>
                  <a:cubicBezTo>
                    <a:pt x="60" y="1519"/>
                    <a:pt x="120" y="1399"/>
                    <a:pt x="210" y="1242"/>
                  </a:cubicBezTo>
                  <a:cubicBezTo>
                    <a:pt x="300" y="1085"/>
                    <a:pt x="419" y="855"/>
                    <a:pt x="539" y="696"/>
                  </a:cubicBezTo>
                  <a:cubicBezTo>
                    <a:pt x="659" y="537"/>
                    <a:pt x="807" y="407"/>
                    <a:pt x="930" y="291"/>
                  </a:cubicBezTo>
                  <a:cubicBezTo>
                    <a:pt x="1053" y="175"/>
                    <a:pt x="1164" y="87"/>
                    <a:pt x="1275"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6" name="Freeform 15"/>
            <p:cNvSpPr>
              <a:spLocks/>
            </p:cNvSpPr>
            <p:nvPr/>
          </p:nvSpPr>
          <p:spPr bwMode="auto">
            <a:xfrm>
              <a:off x="3061" y="1370"/>
              <a:ext cx="197" cy="518"/>
            </a:xfrm>
            <a:custGeom>
              <a:avLst/>
              <a:gdLst>
                <a:gd name="T0" fmla="*/ 0 w 645"/>
                <a:gd name="T1" fmla="*/ 0 h 1825"/>
                <a:gd name="T2" fmla="*/ 0 w 645"/>
                <a:gd name="T3" fmla="*/ 0 h 1825"/>
                <a:gd name="T4" fmla="*/ 0 w 645"/>
                <a:gd name="T5" fmla="*/ 0 h 1825"/>
                <a:gd name="T6" fmla="*/ 0 w 645"/>
                <a:gd name="T7" fmla="*/ 0 h 1825"/>
                <a:gd name="T8" fmla="*/ 0 w 645"/>
                <a:gd name="T9" fmla="*/ 0 h 18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5" h="1825">
                  <a:moveTo>
                    <a:pt x="0" y="1825"/>
                  </a:moveTo>
                  <a:cubicBezTo>
                    <a:pt x="54" y="1602"/>
                    <a:pt x="108" y="1380"/>
                    <a:pt x="165" y="1201"/>
                  </a:cubicBezTo>
                  <a:cubicBezTo>
                    <a:pt x="222" y="1022"/>
                    <a:pt x="275" y="927"/>
                    <a:pt x="345" y="749"/>
                  </a:cubicBezTo>
                  <a:cubicBezTo>
                    <a:pt x="415" y="571"/>
                    <a:pt x="535" y="255"/>
                    <a:pt x="585" y="130"/>
                  </a:cubicBezTo>
                  <a:cubicBezTo>
                    <a:pt x="635" y="5"/>
                    <a:pt x="640" y="2"/>
                    <a:pt x="645"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7" name="Freeform 16"/>
            <p:cNvSpPr>
              <a:spLocks/>
            </p:cNvSpPr>
            <p:nvPr/>
          </p:nvSpPr>
          <p:spPr bwMode="auto">
            <a:xfrm>
              <a:off x="2925" y="1336"/>
              <a:ext cx="146" cy="506"/>
            </a:xfrm>
            <a:custGeom>
              <a:avLst/>
              <a:gdLst>
                <a:gd name="T0" fmla="*/ 0 w 570"/>
                <a:gd name="T1" fmla="*/ 0 h 1810"/>
                <a:gd name="T2" fmla="*/ 0 w 570"/>
                <a:gd name="T3" fmla="*/ 0 h 1810"/>
                <a:gd name="T4" fmla="*/ 0 w 570"/>
                <a:gd name="T5" fmla="*/ 0 h 1810"/>
                <a:gd name="T6" fmla="*/ 0 w 570"/>
                <a:gd name="T7" fmla="*/ 0 h 1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0" h="1810">
                  <a:moveTo>
                    <a:pt x="0" y="1810"/>
                  </a:moveTo>
                  <a:cubicBezTo>
                    <a:pt x="67" y="1549"/>
                    <a:pt x="135" y="1289"/>
                    <a:pt x="210" y="1015"/>
                  </a:cubicBezTo>
                  <a:cubicBezTo>
                    <a:pt x="285" y="741"/>
                    <a:pt x="390" y="330"/>
                    <a:pt x="450" y="165"/>
                  </a:cubicBezTo>
                  <a:cubicBezTo>
                    <a:pt x="510" y="0"/>
                    <a:pt x="540" y="12"/>
                    <a:pt x="570" y="25"/>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8" name="Freeform 17"/>
            <p:cNvSpPr>
              <a:spLocks/>
            </p:cNvSpPr>
            <p:nvPr/>
          </p:nvSpPr>
          <p:spPr bwMode="auto">
            <a:xfrm>
              <a:off x="2739" y="1304"/>
              <a:ext cx="19" cy="510"/>
            </a:xfrm>
            <a:custGeom>
              <a:avLst/>
              <a:gdLst>
                <a:gd name="T0" fmla="*/ 0 w 67"/>
                <a:gd name="T1" fmla="*/ 0 h 1842"/>
                <a:gd name="T2" fmla="*/ 0 w 67"/>
                <a:gd name="T3" fmla="*/ 0 h 1842"/>
                <a:gd name="T4" fmla="*/ 0 w 67"/>
                <a:gd name="T5" fmla="*/ 0 h 1842"/>
                <a:gd name="T6" fmla="*/ 0 w 67"/>
                <a:gd name="T7" fmla="*/ 0 h 18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1842">
                  <a:moveTo>
                    <a:pt x="60" y="1842"/>
                  </a:moveTo>
                  <a:cubicBezTo>
                    <a:pt x="63" y="1615"/>
                    <a:pt x="67" y="1389"/>
                    <a:pt x="60" y="1146"/>
                  </a:cubicBezTo>
                  <a:cubicBezTo>
                    <a:pt x="53" y="903"/>
                    <a:pt x="25" y="572"/>
                    <a:pt x="15" y="381"/>
                  </a:cubicBezTo>
                  <a:cubicBezTo>
                    <a:pt x="5" y="190"/>
                    <a:pt x="2" y="95"/>
                    <a:pt x="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9" name="Freeform 18"/>
            <p:cNvSpPr>
              <a:spLocks/>
            </p:cNvSpPr>
            <p:nvPr/>
          </p:nvSpPr>
          <p:spPr bwMode="auto">
            <a:xfrm>
              <a:off x="2506" y="1316"/>
              <a:ext cx="100" cy="511"/>
            </a:xfrm>
            <a:custGeom>
              <a:avLst/>
              <a:gdLst>
                <a:gd name="T0" fmla="*/ 0 w 362"/>
                <a:gd name="T1" fmla="*/ 0 h 1842"/>
                <a:gd name="T2" fmla="*/ 0 w 362"/>
                <a:gd name="T3" fmla="*/ 0 h 1842"/>
                <a:gd name="T4" fmla="*/ 0 w 362"/>
                <a:gd name="T5" fmla="*/ 0 h 1842"/>
                <a:gd name="T6" fmla="*/ 0 w 362"/>
                <a:gd name="T7" fmla="*/ 0 h 1842"/>
                <a:gd name="T8" fmla="*/ 0 w 362"/>
                <a:gd name="T9" fmla="*/ 0 h 18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2" h="1842">
                  <a:moveTo>
                    <a:pt x="362" y="1842"/>
                  </a:moveTo>
                  <a:cubicBezTo>
                    <a:pt x="330" y="1725"/>
                    <a:pt x="299" y="1608"/>
                    <a:pt x="257" y="1401"/>
                  </a:cubicBezTo>
                  <a:cubicBezTo>
                    <a:pt x="215" y="1194"/>
                    <a:pt x="147" y="814"/>
                    <a:pt x="107" y="600"/>
                  </a:cubicBezTo>
                  <a:cubicBezTo>
                    <a:pt x="67" y="386"/>
                    <a:pt x="34" y="216"/>
                    <a:pt x="17" y="116"/>
                  </a:cubicBezTo>
                  <a:cubicBezTo>
                    <a:pt x="0" y="16"/>
                    <a:pt x="1" y="8"/>
                    <a:pt x="2"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0" name="Freeform 19"/>
            <p:cNvSpPr>
              <a:spLocks/>
            </p:cNvSpPr>
            <p:nvPr/>
          </p:nvSpPr>
          <p:spPr bwMode="auto">
            <a:xfrm>
              <a:off x="2253" y="1336"/>
              <a:ext cx="133" cy="514"/>
            </a:xfrm>
            <a:custGeom>
              <a:avLst/>
              <a:gdLst>
                <a:gd name="T0" fmla="*/ 0 w 510"/>
                <a:gd name="T1" fmla="*/ 0 h 1810"/>
                <a:gd name="T2" fmla="*/ 0 w 510"/>
                <a:gd name="T3" fmla="*/ 0 h 1810"/>
                <a:gd name="T4" fmla="*/ 0 w 510"/>
                <a:gd name="T5" fmla="*/ 0 h 1810"/>
                <a:gd name="T6" fmla="*/ 0 w 510"/>
                <a:gd name="T7" fmla="*/ 0 h 1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0" h="1810">
                  <a:moveTo>
                    <a:pt x="510" y="1810"/>
                  </a:moveTo>
                  <a:cubicBezTo>
                    <a:pt x="443" y="1488"/>
                    <a:pt x="377" y="1166"/>
                    <a:pt x="315" y="914"/>
                  </a:cubicBezTo>
                  <a:cubicBezTo>
                    <a:pt x="253" y="662"/>
                    <a:pt x="187" y="447"/>
                    <a:pt x="135" y="295"/>
                  </a:cubicBezTo>
                  <a:cubicBezTo>
                    <a:pt x="83" y="143"/>
                    <a:pt x="41" y="71"/>
                    <a:pt x="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1" name="Freeform 20"/>
            <p:cNvSpPr>
              <a:spLocks/>
            </p:cNvSpPr>
            <p:nvPr/>
          </p:nvSpPr>
          <p:spPr bwMode="auto">
            <a:xfrm>
              <a:off x="1950" y="1470"/>
              <a:ext cx="349" cy="417"/>
            </a:xfrm>
            <a:custGeom>
              <a:avLst/>
              <a:gdLst>
                <a:gd name="T0" fmla="*/ 0 w 1260"/>
                <a:gd name="T1" fmla="*/ 0 h 1507"/>
                <a:gd name="T2" fmla="*/ 0 w 1260"/>
                <a:gd name="T3" fmla="*/ 0 h 1507"/>
                <a:gd name="T4" fmla="*/ 0 w 1260"/>
                <a:gd name="T5" fmla="*/ 0 h 1507"/>
                <a:gd name="T6" fmla="*/ 0 w 1260"/>
                <a:gd name="T7" fmla="*/ 0 h 15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0" h="1507">
                  <a:moveTo>
                    <a:pt x="1260" y="1507"/>
                  </a:moveTo>
                  <a:cubicBezTo>
                    <a:pt x="1236" y="1334"/>
                    <a:pt x="1213" y="1161"/>
                    <a:pt x="1095" y="981"/>
                  </a:cubicBezTo>
                  <a:cubicBezTo>
                    <a:pt x="977" y="801"/>
                    <a:pt x="737" y="593"/>
                    <a:pt x="555" y="430"/>
                  </a:cubicBezTo>
                  <a:cubicBezTo>
                    <a:pt x="373" y="267"/>
                    <a:pt x="186" y="133"/>
                    <a:pt x="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2" name="Freeform 21"/>
            <p:cNvSpPr>
              <a:spLocks/>
            </p:cNvSpPr>
            <p:nvPr/>
          </p:nvSpPr>
          <p:spPr bwMode="auto">
            <a:xfrm>
              <a:off x="1772" y="1715"/>
              <a:ext cx="461" cy="205"/>
            </a:xfrm>
            <a:custGeom>
              <a:avLst/>
              <a:gdLst>
                <a:gd name="T0" fmla="*/ 0 w 1620"/>
                <a:gd name="T1" fmla="*/ 0 h 758"/>
                <a:gd name="T2" fmla="*/ 0 w 1620"/>
                <a:gd name="T3" fmla="*/ 0 h 758"/>
                <a:gd name="T4" fmla="*/ 0 w 1620"/>
                <a:gd name="T5" fmla="*/ 0 h 758"/>
                <a:gd name="T6" fmla="*/ 0 w 1620"/>
                <a:gd name="T7" fmla="*/ 0 h 7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0" h="758">
                  <a:moveTo>
                    <a:pt x="1620" y="758"/>
                  </a:moveTo>
                  <a:cubicBezTo>
                    <a:pt x="1454" y="609"/>
                    <a:pt x="1288" y="460"/>
                    <a:pt x="1125" y="360"/>
                  </a:cubicBezTo>
                  <a:cubicBezTo>
                    <a:pt x="962" y="260"/>
                    <a:pt x="833" y="219"/>
                    <a:pt x="645" y="159"/>
                  </a:cubicBezTo>
                  <a:cubicBezTo>
                    <a:pt x="457" y="99"/>
                    <a:pt x="228" y="49"/>
                    <a:pt x="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3" name="Freeform 22"/>
            <p:cNvSpPr>
              <a:spLocks/>
            </p:cNvSpPr>
            <p:nvPr/>
          </p:nvSpPr>
          <p:spPr bwMode="auto">
            <a:xfrm>
              <a:off x="1770" y="1979"/>
              <a:ext cx="566" cy="270"/>
            </a:xfrm>
            <a:custGeom>
              <a:avLst/>
              <a:gdLst>
                <a:gd name="T0" fmla="*/ 1 w 1745"/>
                <a:gd name="T1" fmla="*/ 0 h 873"/>
                <a:gd name="T2" fmla="*/ 1 w 1745"/>
                <a:gd name="T3" fmla="*/ 0 h 873"/>
                <a:gd name="T4" fmla="*/ 0 w 1745"/>
                <a:gd name="T5" fmla="*/ 0 h 873"/>
                <a:gd name="T6" fmla="*/ 0 w 1745"/>
                <a:gd name="T7" fmla="*/ 0 h 873"/>
                <a:gd name="T8" fmla="*/ 0 w 1745"/>
                <a:gd name="T9" fmla="*/ 0 h 8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5" h="873">
                  <a:moveTo>
                    <a:pt x="1745" y="0"/>
                  </a:moveTo>
                  <a:cubicBezTo>
                    <a:pt x="1599" y="149"/>
                    <a:pt x="1453" y="298"/>
                    <a:pt x="1288" y="390"/>
                  </a:cubicBezTo>
                  <a:cubicBezTo>
                    <a:pt x="1123" y="482"/>
                    <a:pt x="949" y="481"/>
                    <a:pt x="755" y="553"/>
                  </a:cubicBezTo>
                  <a:cubicBezTo>
                    <a:pt x="561" y="625"/>
                    <a:pt x="250" y="777"/>
                    <a:pt x="125" y="825"/>
                  </a:cubicBezTo>
                  <a:cubicBezTo>
                    <a:pt x="0" y="873"/>
                    <a:pt x="2" y="856"/>
                    <a:pt x="5" y="84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4" name="Freeform 23"/>
            <p:cNvSpPr>
              <a:spLocks/>
            </p:cNvSpPr>
            <p:nvPr/>
          </p:nvSpPr>
          <p:spPr bwMode="auto">
            <a:xfrm>
              <a:off x="1946" y="2045"/>
              <a:ext cx="419" cy="483"/>
            </a:xfrm>
            <a:custGeom>
              <a:avLst/>
              <a:gdLst>
                <a:gd name="T0" fmla="*/ 0 w 1500"/>
                <a:gd name="T1" fmla="*/ 0 h 1732"/>
                <a:gd name="T2" fmla="*/ 0 w 1500"/>
                <a:gd name="T3" fmla="*/ 0 h 1732"/>
                <a:gd name="T4" fmla="*/ 0 w 1500"/>
                <a:gd name="T5" fmla="*/ 0 h 1732"/>
                <a:gd name="T6" fmla="*/ 0 w 1500"/>
                <a:gd name="T7" fmla="*/ 0 h 17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0" h="1732">
                  <a:moveTo>
                    <a:pt x="1500" y="0"/>
                  </a:moveTo>
                  <a:cubicBezTo>
                    <a:pt x="1345" y="354"/>
                    <a:pt x="1191" y="709"/>
                    <a:pt x="976" y="975"/>
                  </a:cubicBezTo>
                  <a:cubicBezTo>
                    <a:pt x="761" y="1241"/>
                    <a:pt x="373" y="1469"/>
                    <a:pt x="210" y="1595"/>
                  </a:cubicBezTo>
                  <a:cubicBezTo>
                    <a:pt x="47" y="1721"/>
                    <a:pt x="23" y="1726"/>
                    <a:pt x="0" y="173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5" name="Freeform 24"/>
            <p:cNvSpPr>
              <a:spLocks/>
            </p:cNvSpPr>
            <p:nvPr/>
          </p:nvSpPr>
          <p:spPr bwMode="auto">
            <a:xfrm>
              <a:off x="3204" y="1991"/>
              <a:ext cx="475" cy="344"/>
            </a:xfrm>
            <a:custGeom>
              <a:avLst/>
              <a:gdLst>
                <a:gd name="T0" fmla="*/ 0 w 1670"/>
                <a:gd name="T1" fmla="*/ 0 h 1185"/>
                <a:gd name="T2" fmla="*/ 0 w 1670"/>
                <a:gd name="T3" fmla="*/ 0 h 1185"/>
                <a:gd name="T4" fmla="*/ 0 w 1670"/>
                <a:gd name="T5" fmla="*/ 0 h 1185"/>
                <a:gd name="T6" fmla="*/ 0 w 1670"/>
                <a:gd name="T7" fmla="*/ 0 h 11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70" h="1185">
                  <a:moveTo>
                    <a:pt x="0" y="0"/>
                  </a:moveTo>
                  <a:cubicBezTo>
                    <a:pt x="142" y="152"/>
                    <a:pt x="284" y="305"/>
                    <a:pt x="449" y="450"/>
                  </a:cubicBezTo>
                  <a:cubicBezTo>
                    <a:pt x="614" y="595"/>
                    <a:pt x="789" y="751"/>
                    <a:pt x="992" y="873"/>
                  </a:cubicBezTo>
                  <a:cubicBezTo>
                    <a:pt x="1195" y="995"/>
                    <a:pt x="1432" y="1090"/>
                    <a:pt x="1670" y="1185"/>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6" name="Freeform 25"/>
            <p:cNvSpPr>
              <a:spLocks/>
            </p:cNvSpPr>
            <p:nvPr/>
          </p:nvSpPr>
          <p:spPr bwMode="auto">
            <a:xfrm>
              <a:off x="2403" y="2068"/>
              <a:ext cx="128" cy="568"/>
            </a:xfrm>
            <a:custGeom>
              <a:avLst/>
              <a:gdLst>
                <a:gd name="T0" fmla="*/ 0 w 495"/>
                <a:gd name="T1" fmla="*/ 0 h 2113"/>
                <a:gd name="T2" fmla="*/ 0 w 495"/>
                <a:gd name="T3" fmla="*/ 0 h 2113"/>
                <a:gd name="T4" fmla="*/ 0 w 495"/>
                <a:gd name="T5" fmla="*/ 0 h 2113"/>
                <a:gd name="T6" fmla="*/ 0 w 495"/>
                <a:gd name="T7" fmla="*/ 0 h 21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5" h="2113">
                  <a:moveTo>
                    <a:pt x="495" y="0"/>
                  </a:moveTo>
                  <a:cubicBezTo>
                    <a:pt x="470" y="237"/>
                    <a:pt x="445" y="474"/>
                    <a:pt x="388" y="749"/>
                  </a:cubicBezTo>
                  <a:cubicBezTo>
                    <a:pt x="331" y="1024"/>
                    <a:pt x="215" y="1422"/>
                    <a:pt x="150" y="1649"/>
                  </a:cubicBezTo>
                  <a:cubicBezTo>
                    <a:pt x="85" y="1876"/>
                    <a:pt x="42" y="1994"/>
                    <a:pt x="0" y="211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7" name="Freeform 26"/>
            <p:cNvSpPr>
              <a:spLocks/>
            </p:cNvSpPr>
            <p:nvPr/>
          </p:nvSpPr>
          <p:spPr bwMode="auto">
            <a:xfrm>
              <a:off x="2693" y="2068"/>
              <a:ext cx="50" cy="585"/>
            </a:xfrm>
            <a:custGeom>
              <a:avLst/>
              <a:gdLst>
                <a:gd name="T0" fmla="*/ 0 w 180"/>
                <a:gd name="T1" fmla="*/ 0 h 2113"/>
                <a:gd name="T2" fmla="*/ 0 w 180"/>
                <a:gd name="T3" fmla="*/ 0 h 2113"/>
                <a:gd name="T4" fmla="*/ 0 w 180"/>
                <a:gd name="T5" fmla="*/ 0 h 2113"/>
                <a:gd name="T6" fmla="*/ 0 w 180"/>
                <a:gd name="T7" fmla="*/ 0 h 21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 h="2113">
                  <a:moveTo>
                    <a:pt x="0" y="0"/>
                  </a:moveTo>
                  <a:cubicBezTo>
                    <a:pt x="24" y="327"/>
                    <a:pt x="48" y="654"/>
                    <a:pt x="75" y="967"/>
                  </a:cubicBezTo>
                  <a:cubicBezTo>
                    <a:pt x="102" y="1280"/>
                    <a:pt x="150" y="1689"/>
                    <a:pt x="165" y="1880"/>
                  </a:cubicBezTo>
                  <a:cubicBezTo>
                    <a:pt x="180" y="2071"/>
                    <a:pt x="172" y="2092"/>
                    <a:pt x="165" y="211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8" name="Freeform 27"/>
            <p:cNvSpPr>
              <a:spLocks/>
            </p:cNvSpPr>
            <p:nvPr/>
          </p:nvSpPr>
          <p:spPr bwMode="auto">
            <a:xfrm>
              <a:off x="2868" y="2045"/>
              <a:ext cx="108" cy="591"/>
            </a:xfrm>
            <a:custGeom>
              <a:avLst/>
              <a:gdLst>
                <a:gd name="T0" fmla="*/ 0 w 390"/>
                <a:gd name="T1" fmla="*/ 0 h 2196"/>
                <a:gd name="T2" fmla="*/ 0 w 390"/>
                <a:gd name="T3" fmla="*/ 0 h 2196"/>
                <a:gd name="T4" fmla="*/ 0 w 390"/>
                <a:gd name="T5" fmla="*/ 0 h 2196"/>
                <a:gd name="T6" fmla="*/ 0 w 390"/>
                <a:gd name="T7" fmla="*/ 0 h 2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0" h="2196">
                  <a:moveTo>
                    <a:pt x="0" y="0"/>
                  </a:moveTo>
                  <a:cubicBezTo>
                    <a:pt x="57" y="320"/>
                    <a:pt x="115" y="641"/>
                    <a:pt x="165" y="930"/>
                  </a:cubicBezTo>
                  <a:cubicBezTo>
                    <a:pt x="215" y="1219"/>
                    <a:pt x="263" y="1521"/>
                    <a:pt x="300" y="1732"/>
                  </a:cubicBezTo>
                  <a:cubicBezTo>
                    <a:pt x="337" y="1943"/>
                    <a:pt x="363" y="2069"/>
                    <a:pt x="390" y="219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9" name="Freeform 28"/>
            <p:cNvSpPr>
              <a:spLocks/>
            </p:cNvSpPr>
            <p:nvPr/>
          </p:nvSpPr>
          <p:spPr bwMode="auto">
            <a:xfrm>
              <a:off x="3050" y="2011"/>
              <a:ext cx="250" cy="569"/>
            </a:xfrm>
            <a:custGeom>
              <a:avLst/>
              <a:gdLst>
                <a:gd name="T0" fmla="*/ 0 w 900"/>
                <a:gd name="T1" fmla="*/ 0 h 2055"/>
                <a:gd name="T2" fmla="*/ 0 w 900"/>
                <a:gd name="T3" fmla="*/ 0 h 2055"/>
                <a:gd name="T4" fmla="*/ 0 w 900"/>
                <a:gd name="T5" fmla="*/ 0 h 2055"/>
                <a:gd name="T6" fmla="*/ 0 w 900"/>
                <a:gd name="T7" fmla="*/ 0 h 2055"/>
                <a:gd name="T8" fmla="*/ 0 w 900"/>
                <a:gd name="T9" fmla="*/ 0 h 20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0" h="2055">
                  <a:moveTo>
                    <a:pt x="0" y="0"/>
                  </a:moveTo>
                  <a:cubicBezTo>
                    <a:pt x="2" y="144"/>
                    <a:pt x="5" y="288"/>
                    <a:pt x="60" y="465"/>
                  </a:cubicBezTo>
                  <a:cubicBezTo>
                    <a:pt x="115" y="642"/>
                    <a:pt x="222" y="835"/>
                    <a:pt x="330" y="1065"/>
                  </a:cubicBezTo>
                  <a:cubicBezTo>
                    <a:pt x="438" y="1295"/>
                    <a:pt x="610" y="1680"/>
                    <a:pt x="705" y="1845"/>
                  </a:cubicBezTo>
                  <a:cubicBezTo>
                    <a:pt x="800" y="2010"/>
                    <a:pt x="850" y="2032"/>
                    <a:pt x="900" y="2055"/>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60" name="Freeform 29"/>
            <p:cNvSpPr>
              <a:spLocks/>
            </p:cNvSpPr>
            <p:nvPr/>
          </p:nvSpPr>
          <p:spPr bwMode="auto">
            <a:xfrm>
              <a:off x="1723" y="1933"/>
              <a:ext cx="567" cy="46"/>
            </a:xfrm>
            <a:custGeom>
              <a:avLst/>
              <a:gdLst>
                <a:gd name="T0" fmla="*/ 1 w 1725"/>
                <a:gd name="T1" fmla="*/ 0 h 95"/>
                <a:gd name="T2" fmla="*/ 1 w 1725"/>
                <a:gd name="T3" fmla="*/ 0 h 95"/>
                <a:gd name="T4" fmla="*/ 0 w 1725"/>
                <a:gd name="T5" fmla="*/ 0 h 95"/>
                <a:gd name="T6" fmla="*/ 0 w 1725"/>
                <a:gd name="T7" fmla="*/ 0 h 95"/>
                <a:gd name="T8" fmla="*/ 0 w 1725"/>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5" h="95">
                  <a:moveTo>
                    <a:pt x="1725" y="60"/>
                  </a:moveTo>
                  <a:cubicBezTo>
                    <a:pt x="1587" y="72"/>
                    <a:pt x="1450" y="85"/>
                    <a:pt x="1275" y="90"/>
                  </a:cubicBezTo>
                  <a:cubicBezTo>
                    <a:pt x="1100" y="95"/>
                    <a:pt x="840" y="95"/>
                    <a:pt x="675" y="90"/>
                  </a:cubicBezTo>
                  <a:cubicBezTo>
                    <a:pt x="510" y="85"/>
                    <a:pt x="397" y="75"/>
                    <a:pt x="285" y="60"/>
                  </a:cubicBezTo>
                  <a:cubicBezTo>
                    <a:pt x="173" y="45"/>
                    <a:pt x="86" y="22"/>
                    <a:pt x="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61" name="Line 30"/>
            <p:cNvSpPr>
              <a:spLocks noChangeShapeType="1"/>
            </p:cNvSpPr>
            <p:nvPr/>
          </p:nvSpPr>
          <p:spPr bwMode="auto">
            <a:xfrm flipH="1" flipV="1">
              <a:off x="2516" y="1404"/>
              <a:ext cx="42" cy="199"/>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62" name="Line 31"/>
            <p:cNvSpPr>
              <a:spLocks noChangeShapeType="1"/>
            </p:cNvSpPr>
            <p:nvPr/>
          </p:nvSpPr>
          <p:spPr bwMode="auto">
            <a:xfrm flipV="1">
              <a:off x="2554" y="1587"/>
              <a:ext cx="166" cy="2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63" name="Rectangle 32"/>
            <p:cNvSpPr>
              <a:spLocks noChangeArrowheads="1"/>
            </p:cNvSpPr>
            <p:nvPr/>
          </p:nvSpPr>
          <p:spPr bwMode="auto">
            <a:xfrm>
              <a:off x="2653" y="1480"/>
              <a:ext cx="38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094" tIns="31547" rIns="63094" bIns="3154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l-GR" altLang="zh-CN">
                  <a:cs typeface="Arial" panose="020B0604020202020204" pitchFamily="34" charset="0"/>
                </a:rPr>
                <a:t>ξ</a:t>
              </a:r>
            </a:p>
          </p:txBody>
        </p:sp>
        <p:sp>
          <p:nvSpPr>
            <p:cNvPr id="5164" name="Rectangle 33"/>
            <p:cNvSpPr>
              <a:spLocks noChangeArrowheads="1"/>
            </p:cNvSpPr>
            <p:nvPr/>
          </p:nvSpPr>
          <p:spPr bwMode="auto">
            <a:xfrm>
              <a:off x="2336" y="1344"/>
              <a:ext cx="2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094" tIns="31547" rIns="63094" bIns="3154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l-GR" altLang="zh-CN">
                  <a:cs typeface="Arial" panose="020B0604020202020204" pitchFamily="34" charset="0"/>
                </a:rPr>
                <a:t>η</a:t>
              </a:r>
            </a:p>
          </p:txBody>
        </p:sp>
      </p:grpSp>
      <p:sp>
        <p:nvSpPr>
          <p:cNvPr id="5124" name="Rectangle 36"/>
          <p:cNvSpPr>
            <a:spLocks noChangeArrowheads="1"/>
          </p:cNvSpPr>
          <p:nvPr/>
        </p:nvSpPr>
        <p:spPr bwMode="auto">
          <a:xfrm>
            <a:off x="0" y="303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5" name="Object 35"/>
          <p:cNvGraphicFramePr>
            <a:graphicFrameLocks noChangeAspect="1"/>
          </p:cNvGraphicFramePr>
          <p:nvPr/>
        </p:nvGraphicFramePr>
        <p:xfrm>
          <a:off x="4140200" y="1557338"/>
          <a:ext cx="1362075" cy="788987"/>
        </p:xfrm>
        <a:graphic>
          <a:graphicData uri="http://schemas.openxmlformats.org/presentationml/2006/ole">
            <mc:AlternateContent xmlns:mc="http://schemas.openxmlformats.org/markup-compatibility/2006">
              <mc:Choice xmlns:v="urn:schemas-microsoft-com:vml" Requires="v">
                <p:oleObj spid="_x0000_s240782" name="Equation" r:id="rId4" imgW="1358900" imgH="787400" progId="Equation.DSMT4">
                  <p:embed/>
                </p:oleObj>
              </mc:Choice>
              <mc:Fallback>
                <p:oleObj name="Equation" r:id="rId4" imgW="1358900" imgH="787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1557338"/>
                        <a:ext cx="1362075"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6" name="Rectangle 3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7" name="Object 37"/>
          <p:cNvGraphicFramePr>
            <a:graphicFrameLocks noChangeAspect="1"/>
          </p:cNvGraphicFramePr>
          <p:nvPr/>
        </p:nvGraphicFramePr>
        <p:xfrm>
          <a:off x="3203575" y="3213100"/>
          <a:ext cx="942975" cy="384175"/>
        </p:xfrm>
        <a:graphic>
          <a:graphicData uri="http://schemas.openxmlformats.org/presentationml/2006/ole">
            <mc:AlternateContent xmlns:mc="http://schemas.openxmlformats.org/markup-compatibility/2006">
              <mc:Choice xmlns:v="urn:schemas-microsoft-com:vml" Requires="v">
                <p:oleObj spid="_x0000_s240783" name="Equation" r:id="rId6" imgW="939392" imgH="380835" progId="Equation.DSMT4">
                  <p:embed/>
                </p:oleObj>
              </mc:Choice>
              <mc:Fallback>
                <p:oleObj name="Equation" r:id="rId6" imgW="939392" imgH="38083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3213100"/>
                        <a:ext cx="9429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8" name="Rectangle 4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9" name="Object 39"/>
          <p:cNvGraphicFramePr>
            <a:graphicFrameLocks noChangeAspect="1"/>
          </p:cNvGraphicFramePr>
          <p:nvPr/>
        </p:nvGraphicFramePr>
        <p:xfrm>
          <a:off x="3132138" y="3644900"/>
          <a:ext cx="977900" cy="384175"/>
        </p:xfrm>
        <a:graphic>
          <a:graphicData uri="http://schemas.openxmlformats.org/presentationml/2006/ole">
            <mc:AlternateContent xmlns:mc="http://schemas.openxmlformats.org/markup-compatibility/2006">
              <mc:Choice xmlns:v="urn:schemas-microsoft-com:vml" Requires="v">
                <p:oleObj spid="_x0000_s240784" name="Equation" r:id="rId8" imgW="977900" imgH="381000" progId="Equation.DSMT4">
                  <p:embed/>
                </p:oleObj>
              </mc:Choice>
              <mc:Fallback>
                <p:oleObj name="Equation" r:id="rId8" imgW="977900" imgH="381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2138" y="3644900"/>
                        <a:ext cx="9779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30" name="Picture 4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59113" y="4724400"/>
            <a:ext cx="8477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32" name="Object 42"/>
          <p:cNvGraphicFramePr>
            <a:graphicFrameLocks noChangeAspect="1"/>
          </p:cNvGraphicFramePr>
          <p:nvPr/>
        </p:nvGraphicFramePr>
        <p:xfrm>
          <a:off x="2916238" y="5445125"/>
          <a:ext cx="933450" cy="384175"/>
        </p:xfrm>
        <a:graphic>
          <a:graphicData uri="http://schemas.openxmlformats.org/presentationml/2006/ole">
            <mc:AlternateContent xmlns:mc="http://schemas.openxmlformats.org/markup-compatibility/2006">
              <mc:Choice xmlns:v="urn:schemas-microsoft-com:vml" Requires="v">
                <p:oleObj spid="_x0000_s240785" name="Equation" r:id="rId11" imgW="939392" imgH="380835" progId="Equation.DSMT4">
                  <p:embed/>
                </p:oleObj>
              </mc:Choice>
              <mc:Fallback>
                <p:oleObj name="Equation" r:id="rId11" imgW="939392" imgH="38083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6238" y="5445125"/>
                        <a:ext cx="9334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3" name="Rectangle 45"/>
          <p:cNvSpPr>
            <a:spLocks noChangeArrowheads="1"/>
          </p:cNvSpPr>
          <p:nvPr/>
        </p:nvSpPr>
        <p:spPr bwMode="auto">
          <a:xfrm>
            <a:off x="0" y="323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34" name="Object 44"/>
          <p:cNvGraphicFramePr>
            <a:graphicFrameLocks noChangeAspect="1"/>
          </p:cNvGraphicFramePr>
          <p:nvPr/>
        </p:nvGraphicFramePr>
        <p:xfrm>
          <a:off x="3995738" y="5445125"/>
          <a:ext cx="965200" cy="384175"/>
        </p:xfrm>
        <a:graphic>
          <a:graphicData uri="http://schemas.openxmlformats.org/presentationml/2006/ole">
            <mc:AlternateContent xmlns:mc="http://schemas.openxmlformats.org/markup-compatibility/2006">
              <mc:Choice xmlns:v="urn:schemas-microsoft-com:vml" Requires="v">
                <p:oleObj spid="_x0000_s240786" name="Equation" r:id="rId13" imgW="965200" imgH="381000" progId="Equation.DSMT4">
                  <p:embed/>
                </p:oleObj>
              </mc:Choice>
              <mc:Fallback>
                <p:oleObj name="Equation" r:id="rId13" imgW="965200" imgH="3810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5738" y="5445125"/>
                        <a:ext cx="9652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35" name="Object 46"/>
          <p:cNvGraphicFramePr>
            <a:graphicFrameLocks noChangeAspect="1"/>
          </p:cNvGraphicFramePr>
          <p:nvPr/>
        </p:nvGraphicFramePr>
        <p:xfrm>
          <a:off x="8210550" y="5157788"/>
          <a:ext cx="933450" cy="384175"/>
        </p:xfrm>
        <a:graphic>
          <a:graphicData uri="http://schemas.openxmlformats.org/presentationml/2006/ole">
            <mc:AlternateContent xmlns:mc="http://schemas.openxmlformats.org/markup-compatibility/2006">
              <mc:Choice xmlns:v="urn:schemas-microsoft-com:vml" Requires="v">
                <p:oleObj spid="_x0000_s240787" name="Equation" r:id="rId15" imgW="939392" imgH="380835" progId="Equation.DSMT4">
                  <p:embed/>
                </p:oleObj>
              </mc:Choice>
              <mc:Fallback>
                <p:oleObj name="Equation" r:id="rId15" imgW="939392" imgH="38083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10550" y="5157788"/>
                        <a:ext cx="9334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36" name="Object 47"/>
          <p:cNvGraphicFramePr>
            <a:graphicFrameLocks noChangeAspect="1"/>
          </p:cNvGraphicFramePr>
          <p:nvPr/>
        </p:nvGraphicFramePr>
        <p:xfrm>
          <a:off x="8027988" y="4724400"/>
          <a:ext cx="965200" cy="384175"/>
        </p:xfrm>
        <a:graphic>
          <a:graphicData uri="http://schemas.openxmlformats.org/presentationml/2006/ole">
            <mc:AlternateContent xmlns:mc="http://schemas.openxmlformats.org/markup-compatibility/2006">
              <mc:Choice xmlns:v="urn:schemas-microsoft-com:vml" Requires="v">
                <p:oleObj spid="_x0000_s240788" name="Equation" r:id="rId16" imgW="965200" imgH="381000" progId="Equation.DSMT4">
                  <p:embed/>
                </p:oleObj>
              </mc:Choice>
              <mc:Fallback>
                <p:oleObj name="Equation" r:id="rId16" imgW="965200" imgH="3810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27988" y="4724400"/>
                        <a:ext cx="9652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3926250"/>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2428</TotalTime>
  <Words>1318</Words>
  <Application>Microsoft Office PowerPoint</Application>
  <PresentationFormat>全屏显示(4:3)</PresentationFormat>
  <Paragraphs>289</Paragraphs>
  <Slides>54</Slides>
  <Notes>45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65" baseType="lpstr">
      <vt:lpstr>华文楷体</vt:lpstr>
      <vt:lpstr>宋体</vt:lpstr>
      <vt:lpstr>Arial</vt:lpstr>
      <vt:lpstr>Calibri</vt:lpstr>
      <vt:lpstr>Cambria Math</vt:lpstr>
      <vt:lpstr>Times New Roman</vt:lpstr>
      <vt:lpstr>Verdana</vt:lpstr>
      <vt:lpstr>Wingdings</vt:lpstr>
      <vt:lpstr>默认设计模板</vt:lpstr>
      <vt:lpstr>Equation</vt:lpstr>
      <vt:lpstr>MathType 7.0 Equation</vt:lpstr>
      <vt:lpstr>八、椭圆型方程的有限差分方法</vt:lpstr>
      <vt:lpstr>Lapalce&amp;Poisson方程</vt:lpstr>
      <vt:lpstr>PowerPoint 演示文稿</vt:lpstr>
      <vt:lpstr>PowerPoint 演示文稿</vt:lpstr>
      <vt:lpstr>PowerPoint 演示文稿</vt:lpstr>
      <vt:lpstr>PowerPoint 演示文稿</vt:lpstr>
      <vt:lpstr>九、贴体网格及其生成</vt:lpstr>
      <vt:lpstr>1. 概述 </vt:lpstr>
      <vt:lpstr>PowerPoint 演示文稿</vt:lpstr>
      <vt:lpstr>PowerPoint 演示文稿</vt:lpstr>
      <vt:lpstr>PowerPoint 演示文稿</vt:lpstr>
      <vt:lpstr>PowerPoint 演示文稿</vt:lpstr>
      <vt:lpstr>PowerPoint 演示文稿</vt:lpstr>
      <vt:lpstr>PowerPoint 演示文稿</vt:lpstr>
      <vt:lpstr>2. 贴体坐标中的基本方程</vt:lpstr>
      <vt:lpstr>导数的变换 </vt:lpstr>
      <vt:lpstr>PowerPoint 演示文稿</vt:lpstr>
      <vt:lpstr>PowerPoint 演示文稿</vt:lpstr>
      <vt:lpstr>度量系数及其计算方法 </vt:lpstr>
      <vt:lpstr>PowerPoint 演示文稿</vt:lpstr>
      <vt:lpstr>PowerPoint 演示文稿</vt:lpstr>
      <vt:lpstr>PowerPoint 演示文稿</vt:lpstr>
      <vt:lpstr>PowerPoint 演示文稿</vt:lpstr>
      <vt:lpstr>任意曲线坐标系中流体力学方程组的守恒形式</vt:lpstr>
      <vt:lpstr>PowerPoint 演示文稿</vt:lpstr>
      <vt:lpstr>PowerPoint 演示文稿</vt:lpstr>
      <vt:lpstr>PowerPoint 演示文稿</vt:lpstr>
      <vt:lpstr>3. 贴体网格生成方法 </vt:lpstr>
      <vt:lpstr>代数网格生成方法</vt:lpstr>
      <vt:lpstr>PowerPoint 演示文稿</vt:lpstr>
      <vt:lpstr>PowerPoint 演示文稿</vt:lpstr>
      <vt:lpstr>PowerPoint 演示文稿</vt:lpstr>
      <vt:lpstr>基于微分方程数值解的网格生成方法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复杂计算网格举例</vt:lpstr>
      <vt:lpstr>复杂计算网格举例</vt:lpstr>
      <vt:lpstr>复杂计算网格举例</vt:lpstr>
      <vt:lpstr>复杂计算网格举例</vt:lpstr>
      <vt:lpstr>复杂计算网格举例</vt:lpstr>
      <vt:lpstr>复杂计算网格举例</vt:lpstr>
      <vt:lpstr>复杂计算网格举例</vt:lpstr>
      <vt:lpstr>复杂计算网格举例</vt:lpstr>
      <vt:lpstr>复杂计算网格举例</vt:lpstr>
    </vt:vector>
  </TitlesOfParts>
  <Company>Tsinghua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发展型模型方程的有限差分 和有限体积方法</dc:title>
  <dc:creator>glxu</dc:creator>
  <cp:lastModifiedBy>yuxin ren</cp:lastModifiedBy>
  <cp:revision>94</cp:revision>
  <dcterms:created xsi:type="dcterms:W3CDTF">2007-10-05T05:19:53Z</dcterms:created>
  <dcterms:modified xsi:type="dcterms:W3CDTF">2020-05-08T06:29:07Z</dcterms:modified>
</cp:coreProperties>
</file>